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4018" r:id="rId2"/>
  </p:sldMasterIdLst>
  <p:notesMasterIdLst>
    <p:notesMasterId r:id="rId99"/>
  </p:notesMasterIdLst>
  <p:handoutMasterIdLst>
    <p:handoutMasterId r:id="rId100"/>
  </p:handoutMasterIdLst>
  <p:sldIdLst>
    <p:sldId id="325" r:id="rId3"/>
    <p:sldId id="326" r:id="rId4"/>
    <p:sldId id="330" r:id="rId5"/>
    <p:sldId id="390" r:id="rId6"/>
    <p:sldId id="392" r:id="rId7"/>
    <p:sldId id="434" r:id="rId8"/>
    <p:sldId id="518" r:id="rId9"/>
    <p:sldId id="519" r:id="rId10"/>
    <p:sldId id="520" r:id="rId11"/>
    <p:sldId id="527" r:id="rId12"/>
    <p:sldId id="528" r:id="rId13"/>
    <p:sldId id="521" r:id="rId14"/>
    <p:sldId id="522" r:id="rId15"/>
    <p:sldId id="523" r:id="rId16"/>
    <p:sldId id="524" r:id="rId17"/>
    <p:sldId id="525" r:id="rId18"/>
    <p:sldId id="526" r:id="rId19"/>
    <p:sldId id="529" r:id="rId20"/>
    <p:sldId id="530" r:id="rId21"/>
    <p:sldId id="531" r:id="rId22"/>
    <p:sldId id="532" r:id="rId23"/>
    <p:sldId id="533" r:id="rId24"/>
    <p:sldId id="534" r:id="rId25"/>
    <p:sldId id="535" r:id="rId26"/>
    <p:sldId id="536" r:id="rId27"/>
    <p:sldId id="537" r:id="rId28"/>
    <p:sldId id="538" r:id="rId29"/>
    <p:sldId id="539" r:id="rId30"/>
    <p:sldId id="540" r:id="rId31"/>
    <p:sldId id="541" r:id="rId32"/>
    <p:sldId id="542" r:id="rId33"/>
    <p:sldId id="543" r:id="rId34"/>
    <p:sldId id="544" r:id="rId35"/>
    <p:sldId id="545" r:id="rId36"/>
    <p:sldId id="552" r:id="rId37"/>
    <p:sldId id="553" r:id="rId38"/>
    <p:sldId id="554" r:id="rId39"/>
    <p:sldId id="555" r:id="rId40"/>
    <p:sldId id="556" r:id="rId41"/>
    <p:sldId id="557" r:id="rId42"/>
    <p:sldId id="558" r:id="rId43"/>
    <p:sldId id="559" r:id="rId44"/>
    <p:sldId id="560" r:id="rId45"/>
    <p:sldId id="561" r:id="rId46"/>
    <p:sldId id="562" r:id="rId47"/>
    <p:sldId id="563" r:id="rId48"/>
    <p:sldId id="564" r:id="rId49"/>
    <p:sldId id="565" r:id="rId50"/>
    <p:sldId id="566" r:id="rId51"/>
    <p:sldId id="567" r:id="rId52"/>
    <p:sldId id="568" r:id="rId53"/>
    <p:sldId id="569" r:id="rId54"/>
    <p:sldId id="570" r:id="rId55"/>
    <p:sldId id="571" r:id="rId56"/>
    <p:sldId id="572" r:id="rId57"/>
    <p:sldId id="573" r:id="rId58"/>
    <p:sldId id="574" r:id="rId59"/>
    <p:sldId id="575" r:id="rId60"/>
    <p:sldId id="576" r:id="rId61"/>
    <p:sldId id="577" r:id="rId62"/>
    <p:sldId id="578" r:id="rId63"/>
    <p:sldId id="579" r:id="rId64"/>
    <p:sldId id="580" r:id="rId65"/>
    <p:sldId id="581" r:id="rId66"/>
    <p:sldId id="582" r:id="rId67"/>
    <p:sldId id="583" r:id="rId68"/>
    <p:sldId id="584" r:id="rId69"/>
    <p:sldId id="585" r:id="rId70"/>
    <p:sldId id="586" r:id="rId71"/>
    <p:sldId id="587" r:id="rId72"/>
    <p:sldId id="588" r:id="rId73"/>
    <p:sldId id="589" r:id="rId74"/>
    <p:sldId id="590" r:id="rId75"/>
    <p:sldId id="591" r:id="rId76"/>
    <p:sldId id="592" r:id="rId77"/>
    <p:sldId id="593" r:id="rId78"/>
    <p:sldId id="594" r:id="rId79"/>
    <p:sldId id="595" r:id="rId80"/>
    <p:sldId id="596" r:id="rId81"/>
    <p:sldId id="597" r:id="rId82"/>
    <p:sldId id="598" r:id="rId83"/>
    <p:sldId id="599" r:id="rId84"/>
    <p:sldId id="600" r:id="rId85"/>
    <p:sldId id="601" r:id="rId86"/>
    <p:sldId id="602" r:id="rId87"/>
    <p:sldId id="603" r:id="rId88"/>
    <p:sldId id="604" r:id="rId89"/>
    <p:sldId id="605" r:id="rId90"/>
    <p:sldId id="606" r:id="rId91"/>
    <p:sldId id="607" r:id="rId92"/>
    <p:sldId id="608" r:id="rId93"/>
    <p:sldId id="609" r:id="rId94"/>
    <p:sldId id="610" r:id="rId95"/>
    <p:sldId id="611" r:id="rId96"/>
    <p:sldId id="612" r:id="rId97"/>
    <p:sldId id="613" r:id="rId98"/>
  </p:sldIdLst>
  <p:sldSz cx="9144000" cy="6858000" type="screen4x3"/>
  <p:notesSz cx="6858000" cy="9144000"/>
  <p:embeddedFontLst>
    <p:embeddedFont>
      <p:font typeface="B Lotus" panose="00000400000000000000" pitchFamily="2" charset="-78"/>
      <p:regular r:id="rId101"/>
      <p:bold r:id="rId102"/>
    </p:embeddedFont>
    <p:embeddedFont>
      <p:font typeface="Cambria Math" panose="02040503050406030204" pitchFamily="18" charset="0"/>
      <p:regular r:id="rId103"/>
    </p:embeddedFont>
    <p:embeddedFont>
      <p:font typeface="B Mitra" panose="00000400000000000000" pitchFamily="2" charset="-78"/>
      <p:regular r:id="rId104"/>
      <p:bold r:id="rId105"/>
    </p:embeddedFont>
    <p:embeddedFont>
      <p:font typeface="B Titr" panose="00000700000000000000" pitchFamily="2" charset="-78"/>
      <p:bold r:id="rId106"/>
    </p:embeddedFont>
    <p:embeddedFont>
      <p:font typeface="Calibri" panose="020F0502020204030204" pitchFamily="34" charset="0"/>
      <p:regular r:id="rId107"/>
      <p:bold r:id="rId108"/>
      <p:italic r:id="rId109"/>
      <p:boldItalic r:id="rId110"/>
    </p:embeddedFont>
    <p:embeddedFont>
      <p:font typeface="B Nazanin" panose="00000400000000000000" pitchFamily="2" charset="-78"/>
      <p:regular r:id="rId111"/>
      <p:bold r:id="rId112"/>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5D2FF"/>
    <a:srgbClr val="FF00FF"/>
    <a:srgbClr val="0000C8"/>
    <a:srgbClr val="AAAAAA"/>
    <a:srgbClr val="555555"/>
    <a:srgbClr val="000000"/>
    <a:srgbClr val="323232"/>
    <a:srgbClr val="4B4B4B"/>
    <a:srgbClr val="646464"/>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autoAdjust="0"/>
    <p:restoredTop sz="80925" autoAdjust="0"/>
  </p:normalViewPr>
  <p:slideViewPr>
    <p:cSldViewPr>
      <p:cViewPr varScale="1">
        <p:scale>
          <a:sx n="65" d="100"/>
          <a:sy n="65" d="100"/>
        </p:scale>
        <p:origin x="1958" y="48"/>
      </p:cViewPr>
      <p:guideLst>
        <p:guide orient="horz" pos="2160"/>
        <p:guide pos="2880"/>
      </p:guideLst>
    </p:cSldViewPr>
  </p:slideViewPr>
  <p:outlineViewPr>
    <p:cViewPr>
      <p:scale>
        <a:sx n="33" d="100"/>
        <a:sy n="33" d="100"/>
      </p:scale>
      <p:origin x="0" y="0"/>
    </p:cViewPr>
  </p:outlineViewPr>
  <p:notesTextViewPr>
    <p:cViewPr>
      <p:scale>
        <a:sx n="66" d="100"/>
        <a:sy n="66" d="100"/>
      </p:scale>
      <p:origin x="0" y="0"/>
    </p:cViewPr>
  </p:notesTextViewPr>
  <p:sorterViewPr>
    <p:cViewPr>
      <p:scale>
        <a:sx n="100" d="100"/>
        <a:sy n="100" d="100"/>
      </p:scale>
      <p:origin x="0" y="0"/>
    </p:cViewPr>
  </p:sorterViewPr>
  <p:notesViewPr>
    <p:cSldViewPr>
      <p:cViewPr varScale="1">
        <p:scale>
          <a:sx n="53" d="100"/>
          <a:sy n="53" d="100"/>
        </p:scale>
        <p:origin x="2922"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12.fntdata"/><Relationship Id="rId16" Type="http://schemas.openxmlformats.org/officeDocument/2006/relationships/slide" Target="slides/slide14.xml"/><Relationship Id="rId107" Type="http://schemas.openxmlformats.org/officeDocument/2006/relationships/font" Target="fonts/font7.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6.fntdata"/><Relationship Id="rId114"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9.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font" Target="fonts/font4.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10.fntdata"/><Relationship Id="rId115"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handoutMaster" Target="handoutMasters/handoutMaster1.xml"/><Relationship Id="rId105"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9997AB48-9BA8-497E-9D15-ABA8A56C7FC6}" type="datetimeFigureOut">
              <a:rPr lang="en-US"/>
              <a:pPr>
                <a:defRPr/>
              </a:pPr>
              <a:t>12/16/2019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291722FB-4132-4C88-9E16-1D10DDC568B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eaLnBrk="1" hangingPunct="1">
              <a:defRPr sz="1200">
                <a:latin typeface="Arial" charset="0"/>
                <a:cs typeface="+mn-cs"/>
              </a:defRPr>
            </a:lvl1pPr>
          </a:lstStyle>
          <a:p>
            <a:pPr>
              <a:defRPr/>
            </a:pPr>
            <a:endParaRPr lang="fa-IR"/>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eaLnBrk="1" hangingPunct="1">
              <a:defRPr sz="1200">
                <a:latin typeface="Arial" charset="0"/>
                <a:cs typeface="+mn-cs"/>
              </a:defRPr>
            </a:lvl1pPr>
          </a:lstStyle>
          <a:p>
            <a:pPr>
              <a:defRPr/>
            </a:pPr>
            <a:fld id="{A5D1B894-1F4C-430E-BA57-227716473288}" type="datetimeFigureOut">
              <a:rPr lang="fa-IR"/>
              <a:pPr>
                <a:defRPr/>
              </a:pPr>
              <a:t>19/04/1441</a:t>
            </a:fld>
            <a:endParaRPr lang="fa-I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pPr lvl="0"/>
            <a:endParaRPr lang="fa-IR"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eaLnBrk="1" hangingPunct="1">
              <a:defRPr sz="1200">
                <a:latin typeface="Arial" charset="0"/>
                <a:cs typeface="+mn-cs"/>
              </a:defRPr>
            </a:lvl1pPr>
          </a:lstStyle>
          <a:p>
            <a:pPr>
              <a:defRPr/>
            </a:pPr>
            <a:endParaRPr lang="fa-IR"/>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vl1pPr>
          </a:lstStyle>
          <a:p>
            <a:pPr>
              <a:defRPr/>
            </a:pPr>
            <a:fld id="{C6430BFE-2EF6-400B-BC81-892003D8DDC3}" type="slidenum">
              <a:rPr lang="fa-IR" altLang="en-US"/>
              <a:pPr>
                <a:defRPr/>
              </a:pPr>
              <a:t>‹#›</a:t>
            </a:fld>
            <a:endParaRPr lang="fa-IR" altLang="en-US"/>
          </a:p>
        </p:txBody>
      </p:sp>
    </p:spTree>
  </p:cSld>
  <p:clrMap bg1="lt1" tx1="dk1" bg2="lt2" tx2="dk2" accent1="accent1" accent2="accent2" accent3="accent3" accent4="accent4" accent5="accent5" accent6="accent6" hlink="hlink" folHlink="folHlink"/>
  <p:notesStyle>
    <a:lvl1pPr algn="r" rtl="1" eaLnBrk="0" fontAlgn="base" hangingPunct="0">
      <a:spcBef>
        <a:spcPct val="30000"/>
      </a:spcBef>
      <a:spcAft>
        <a:spcPct val="0"/>
      </a:spcAft>
      <a:defRPr sz="1200" kern="1200">
        <a:solidFill>
          <a:schemeClr val="tx1"/>
        </a:solidFill>
        <a:latin typeface="+mn-lt"/>
        <a:ea typeface="+mn-ea"/>
        <a:cs typeface="+mn-cs"/>
      </a:defRPr>
    </a:lvl1pPr>
    <a:lvl2pPr marL="457200" algn="r" rtl="1" eaLnBrk="0" fontAlgn="base" hangingPunct="0">
      <a:spcBef>
        <a:spcPct val="30000"/>
      </a:spcBef>
      <a:spcAft>
        <a:spcPct val="0"/>
      </a:spcAft>
      <a:defRPr sz="1200" kern="1200">
        <a:solidFill>
          <a:schemeClr val="tx1"/>
        </a:solidFill>
        <a:latin typeface="+mn-lt"/>
        <a:ea typeface="+mn-ea"/>
        <a:cs typeface="+mn-cs"/>
      </a:defRPr>
    </a:lvl2pPr>
    <a:lvl3pPr marL="914400" algn="r" rtl="1" eaLnBrk="0" fontAlgn="base" hangingPunct="0">
      <a:spcBef>
        <a:spcPct val="30000"/>
      </a:spcBef>
      <a:spcAft>
        <a:spcPct val="0"/>
      </a:spcAft>
      <a:defRPr sz="1200" kern="1200">
        <a:solidFill>
          <a:schemeClr val="tx1"/>
        </a:solidFill>
        <a:latin typeface="+mn-lt"/>
        <a:ea typeface="+mn-ea"/>
        <a:cs typeface="+mn-cs"/>
      </a:defRPr>
    </a:lvl3pPr>
    <a:lvl4pPr marL="1371600" algn="r" rtl="1" eaLnBrk="0" fontAlgn="base" hangingPunct="0">
      <a:spcBef>
        <a:spcPct val="30000"/>
      </a:spcBef>
      <a:spcAft>
        <a:spcPct val="0"/>
      </a:spcAft>
      <a:defRPr sz="1200" kern="1200">
        <a:solidFill>
          <a:schemeClr val="tx1"/>
        </a:solidFill>
        <a:latin typeface="+mn-lt"/>
        <a:ea typeface="+mn-ea"/>
        <a:cs typeface="+mn-cs"/>
      </a:defRPr>
    </a:lvl4pPr>
    <a:lvl5pPr marL="1828800" algn="r" rtl="1" eaLnBrk="0" fontAlgn="base" hangingPunct="0">
      <a:spcBef>
        <a:spcPct val="30000"/>
      </a:spcBef>
      <a:spcAft>
        <a:spcPct val="0"/>
      </a:spcAft>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93D047-1F2C-4B44-92D9-C8FCAB2E08B5}" type="slidenum">
              <a:rPr lang="fa-IR" altLang="en-US" smtClean="0"/>
              <a:pPr/>
              <a:t>3</a:t>
            </a:fld>
            <a:endParaRPr lang="fa-IR" altLang="en-US" smtClean="0"/>
          </a:p>
        </p:txBody>
      </p:sp>
    </p:spTree>
    <p:extLst>
      <p:ext uri="{BB962C8B-B14F-4D97-AF65-F5344CB8AC3E}">
        <p14:creationId xmlns:p14="http://schemas.microsoft.com/office/powerpoint/2010/main" val="1047055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16</a:t>
            </a:fld>
            <a:endParaRPr lang="fa-IR" altLang="en-US"/>
          </a:p>
        </p:txBody>
      </p:sp>
    </p:spTree>
    <p:extLst>
      <p:ext uri="{BB962C8B-B14F-4D97-AF65-F5344CB8AC3E}">
        <p14:creationId xmlns:p14="http://schemas.microsoft.com/office/powerpoint/2010/main" val="4149869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17</a:t>
            </a:fld>
            <a:endParaRPr lang="fa-IR" altLang="en-US"/>
          </a:p>
        </p:txBody>
      </p:sp>
    </p:spTree>
    <p:extLst>
      <p:ext uri="{BB962C8B-B14F-4D97-AF65-F5344CB8AC3E}">
        <p14:creationId xmlns:p14="http://schemas.microsoft.com/office/powerpoint/2010/main" val="169859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93D047-1F2C-4B44-92D9-C8FCAB2E08B5}" type="slidenum">
              <a:rPr lang="fa-IR" altLang="en-US" smtClean="0"/>
              <a:pPr/>
              <a:t>18</a:t>
            </a:fld>
            <a:endParaRPr lang="fa-IR" altLang="en-US" smtClean="0"/>
          </a:p>
        </p:txBody>
      </p:sp>
    </p:spTree>
    <p:extLst>
      <p:ext uri="{BB962C8B-B14F-4D97-AF65-F5344CB8AC3E}">
        <p14:creationId xmlns:p14="http://schemas.microsoft.com/office/powerpoint/2010/main" val="162572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21</a:t>
            </a:fld>
            <a:endParaRPr lang="fa-IR" altLang="en-US"/>
          </a:p>
        </p:txBody>
      </p:sp>
    </p:spTree>
    <p:extLst>
      <p:ext uri="{BB962C8B-B14F-4D97-AF65-F5344CB8AC3E}">
        <p14:creationId xmlns:p14="http://schemas.microsoft.com/office/powerpoint/2010/main" val="2750247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24</a:t>
            </a:fld>
            <a:endParaRPr lang="fa-IR" altLang="en-US"/>
          </a:p>
        </p:txBody>
      </p:sp>
    </p:spTree>
    <p:extLst>
      <p:ext uri="{BB962C8B-B14F-4D97-AF65-F5344CB8AC3E}">
        <p14:creationId xmlns:p14="http://schemas.microsoft.com/office/powerpoint/2010/main" val="3641244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25</a:t>
            </a:fld>
            <a:endParaRPr lang="fa-IR" altLang="en-US"/>
          </a:p>
        </p:txBody>
      </p:sp>
    </p:spTree>
    <p:extLst>
      <p:ext uri="{BB962C8B-B14F-4D97-AF65-F5344CB8AC3E}">
        <p14:creationId xmlns:p14="http://schemas.microsoft.com/office/powerpoint/2010/main" val="2724952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26</a:t>
            </a:fld>
            <a:endParaRPr lang="fa-IR" altLang="en-US"/>
          </a:p>
        </p:txBody>
      </p:sp>
    </p:spTree>
    <p:extLst>
      <p:ext uri="{BB962C8B-B14F-4D97-AF65-F5344CB8AC3E}">
        <p14:creationId xmlns:p14="http://schemas.microsoft.com/office/powerpoint/2010/main" val="4186088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27</a:t>
            </a:fld>
            <a:endParaRPr lang="fa-IR" altLang="en-US"/>
          </a:p>
        </p:txBody>
      </p:sp>
    </p:spTree>
    <p:extLst>
      <p:ext uri="{BB962C8B-B14F-4D97-AF65-F5344CB8AC3E}">
        <p14:creationId xmlns:p14="http://schemas.microsoft.com/office/powerpoint/2010/main" val="21340436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30</a:t>
            </a:fld>
            <a:endParaRPr lang="fa-IR" altLang="en-US"/>
          </a:p>
        </p:txBody>
      </p:sp>
    </p:spTree>
    <p:extLst>
      <p:ext uri="{BB962C8B-B14F-4D97-AF65-F5344CB8AC3E}">
        <p14:creationId xmlns:p14="http://schemas.microsoft.com/office/powerpoint/2010/main" val="7192393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31</a:t>
            </a:fld>
            <a:endParaRPr lang="fa-IR" altLang="en-US"/>
          </a:p>
        </p:txBody>
      </p:sp>
    </p:spTree>
    <p:extLst>
      <p:ext uri="{BB962C8B-B14F-4D97-AF65-F5344CB8AC3E}">
        <p14:creationId xmlns:p14="http://schemas.microsoft.com/office/powerpoint/2010/main" val="3685694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a:t>
            </a:fld>
            <a:endParaRPr lang="fa-IR" altLang="en-US"/>
          </a:p>
        </p:txBody>
      </p:sp>
    </p:spTree>
    <p:extLst>
      <p:ext uri="{BB962C8B-B14F-4D97-AF65-F5344CB8AC3E}">
        <p14:creationId xmlns:p14="http://schemas.microsoft.com/office/powerpoint/2010/main" val="1825195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93D047-1F2C-4B44-92D9-C8FCAB2E08B5}" type="slidenum">
              <a:rPr lang="fa-IR" altLang="en-US" smtClean="0"/>
              <a:pPr/>
              <a:t>38</a:t>
            </a:fld>
            <a:endParaRPr lang="fa-IR" altLang="en-US" smtClean="0"/>
          </a:p>
        </p:txBody>
      </p:sp>
    </p:spTree>
    <p:extLst>
      <p:ext uri="{BB962C8B-B14F-4D97-AF65-F5344CB8AC3E}">
        <p14:creationId xmlns:p14="http://schemas.microsoft.com/office/powerpoint/2010/main" val="2462333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39</a:t>
            </a:fld>
            <a:endParaRPr lang="fa-IR" altLang="en-US"/>
          </a:p>
        </p:txBody>
      </p:sp>
    </p:spTree>
    <p:extLst>
      <p:ext uri="{BB962C8B-B14F-4D97-AF65-F5344CB8AC3E}">
        <p14:creationId xmlns:p14="http://schemas.microsoft.com/office/powerpoint/2010/main" val="3033644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FontTx/>
              <a:buNone/>
            </a:pPr>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42</a:t>
            </a:fld>
            <a:endParaRPr lang="fa-IR" altLang="en-US"/>
          </a:p>
        </p:txBody>
      </p:sp>
    </p:spTree>
    <p:extLst>
      <p:ext uri="{BB962C8B-B14F-4D97-AF65-F5344CB8AC3E}">
        <p14:creationId xmlns:p14="http://schemas.microsoft.com/office/powerpoint/2010/main" val="4173037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43</a:t>
            </a:fld>
            <a:endParaRPr lang="fa-IR" altLang="en-US"/>
          </a:p>
        </p:txBody>
      </p:sp>
    </p:spTree>
    <p:extLst>
      <p:ext uri="{BB962C8B-B14F-4D97-AF65-F5344CB8AC3E}">
        <p14:creationId xmlns:p14="http://schemas.microsoft.com/office/powerpoint/2010/main" val="955462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45</a:t>
            </a:fld>
            <a:endParaRPr lang="fa-IR" altLang="en-US"/>
          </a:p>
        </p:txBody>
      </p:sp>
    </p:spTree>
    <p:extLst>
      <p:ext uri="{BB962C8B-B14F-4D97-AF65-F5344CB8AC3E}">
        <p14:creationId xmlns:p14="http://schemas.microsoft.com/office/powerpoint/2010/main" val="2227764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93D047-1F2C-4B44-92D9-C8FCAB2E08B5}" type="slidenum">
              <a:rPr lang="fa-IR" altLang="en-US" smtClean="0"/>
              <a:pPr/>
              <a:t>46</a:t>
            </a:fld>
            <a:endParaRPr lang="fa-IR" altLang="en-US" smtClean="0"/>
          </a:p>
        </p:txBody>
      </p:sp>
    </p:spTree>
    <p:extLst>
      <p:ext uri="{BB962C8B-B14F-4D97-AF65-F5344CB8AC3E}">
        <p14:creationId xmlns:p14="http://schemas.microsoft.com/office/powerpoint/2010/main" val="17421699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47</a:t>
            </a:fld>
            <a:endParaRPr lang="fa-IR" altLang="en-US"/>
          </a:p>
        </p:txBody>
      </p:sp>
    </p:spTree>
    <p:extLst>
      <p:ext uri="{BB962C8B-B14F-4D97-AF65-F5344CB8AC3E}">
        <p14:creationId xmlns:p14="http://schemas.microsoft.com/office/powerpoint/2010/main" val="2671910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48</a:t>
            </a:fld>
            <a:endParaRPr lang="fa-IR" altLang="en-US"/>
          </a:p>
        </p:txBody>
      </p:sp>
    </p:spTree>
    <p:extLst>
      <p:ext uri="{BB962C8B-B14F-4D97-AF65-F5344CB8AC3E}">
        <p14:creationId xmlns:p14="http://schemas.microsoft.com/office/powerpoint/2010/main" val="40462124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49</a:t>
            </a:fld>
            <a:endParaRPr lang="fa-IR" altLang="en-US"/>
          </a:p>
        </p:txBody>
      </p:sp>
    </p:spTree>
    <p:extLst>
      <p:ext uri="{BB962C8B-B14F-4D97-AF65-F5344CB8AC3E}">
        <p14:creationId xmlns:p14="http://schemas.microsoft.com/office/powerpoint/2010/main" val="29177460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67</a:t>
            </a:fld>
            <a:endParaRPr lang="fa-IR" altLang="en-US"/>
          </a:p>
        </p:txBody>
      </p:sp>
    </p:spTree>
    <p:extLst>
      <p:ext uri="{BB962C8B-B14F-4D97-AF65-F5344CB8AC3E}">
        <p14:creationId xmlns:p14="http://schemas.microsoft.com/office/powerpoint/2010/main" val="2790602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rtl="0"/>
            <a:endParaRPr lang="en-US" altLang="en-US" dirty="0" smtClean="0"/>
          </a:p>
        </p:txBody>
      </p:sp>
      <p:sp>
        <p:nvSpPr>
          <p:cNvPr id="102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0B93D047-1F2C-4B44-92D9-C8FCAB2E08B5}" type="slidenum">
              <a:rPr lang="fa-IR" altLang="en-US" smtClean="0"/>
              <a:pPr/>
              <a:t>7</a:t>
            </a:fld>
            <a:endParaRPr lang="fa-IR" altLang="en-US" smtClean="0"/>
          </a:p>
        </p:txBody>
      </p:sp>
    </p:spTree>
    <p:extLst>
      <p:ext uri="{BB962C8B-B14F-4D97-AF65-F5344CB8AC3E}">
        <p14:creationId xmlns:p14="http://schemas.microsoft.com/office/powerpoint/2010/main" val="1305683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68</a:t>
            </a:fld>
            <a:endParaRPr lang="fa-IR" altLang="en-US"/>
          </a:p>
        </p:txBody>
      </p:sp>
    </p:spTree>
    <p:extLst>
      <p:ext uri="{BB962C8B-B14F-4D97-AF65-F5344CB8AC3E}">
        <p14:creationId xmlns:p14="http://schemas.microsoft.com/office/powerpoint/2010/main" val="877338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69</a:t>
            </a:fld>
            <a:endParaRPr lang="fa-IR" altLang="en-US"/>
          </a:p>
        </p:txBody>
      </p:sp>
    </p:spTree>
    <p:extLst>
      <p:ext uri="{BB962C8B-B14F-4D97-AF65-F5344CB8AC3E}">
        <p14:creationId xmlns:p14="http://schemas.microsoft.com/office/powerpoint/2010/main" val="1831829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70</a:t>
            </a:fld>
            <a:endParaRPr lang="fa-IR" altLang="en-US"/>
          </a:p>
        </p:txBody>
      </p:sp>
    </p:spTree>
    <p:extLst>
      <p:ext uri="{BB962C8B-B14F-4D97-AF65-F5344CB8AC3E}">
        <p14:creationId xmlns:p14="http://schemas.microsoft.com/office/powerpoint/2010/main" val="423239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71</a:t>
            </a:fld>
            <a:endParaRPr lang="fa-IR" altLang="en-US"/>
          </a:p>
        </p:txBody>
      </p:sp>
    </p:spTree>
    <p:extLst>
      <p:ext uri="{BB962C8B-B14F-4D97-AF65-F5344CB8AC3E}">
        <p14:creationId xmlns:p14="http://schemas.microsoft.com/office/powerpoint/2010/main" val="1427876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73</a:t>
            </a:fld>
            <a:endParaRPr lang="fa-IR" altLang="en-US"/>
          </a:p>
        </p:txBody>
      </p:sp>
    </p:spTree>
    <p:extLst>
      <p:ext uri="{BB962C8B-B14F-4D97-AF65-F5344CB8AC3E}">
        <p14:creationId xmlns:p14="http://schemas.microsoft.com/office/powerpoint/2010/main" val="1823485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Tx/>
              <a:buChar char="-"/>
            </a:pPr>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74</a:t>
            </a:fld>
            <a:endParaRPr lang="fa-IR" altLang="en-US"/>
          </a:p>
        </p:txBody>
      </p:sp>
    </p:spTree>
    <p:extLst>
      <p:ext uri="{BB962C8B-B14F-4D97-AF65-F5344CB8AC3E}">
        <p14:creationId xmlns:p14="http://schemas.microsoft.com/office/powerpoint/2010/main" val="791149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75</a:t>
            </a:fld>
            <a:endParaRPr lang="fa-IR" altLang="en-US"/>
          </a:p>
        </p:txBody>
      </p:sp>
    </p:spTree>
    <p:extLst>
      <p:ext uri="{BB962C8B-B14F-4D97-AF65-F5344CB8AC3E}">
        <p14:creationId xmlns:p14="http://schemas.microsoft.com/office/powerpoint/2010/main" val="3706684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76</a:t>
            </a:fld>
            <a:endParaRPr lang="fa-IR" altLang="en-US"/>
          </a:p>
        </p:txBody>
      </p:sp>
    </p:spTree>
    <p:extLst>
      <p:ext uri="{BB962C8B-B14F-4D97-AF65-F5344CB8AC3E}">
        <p14:creationId xmlns:p14="http://schemas.microsoft.com/office/powerpoint/2010/main" val="3771742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77</a:t>
            </a:fld>
            <a:endParaRPr lang="fa-IR" altLang="en-US"/>
          </a:p>
        </p:txBody>
      </p:sp>
    </p:spTree>
    <p:extLst>
      <p:ext uri="{BB962C8B-B14F-4D97-AF65-F5344CB8AC3E}">
        <p14:creationId xmlns:p14="http://schemas.microsoft.com/office/powerpoint/2010/main" val="6056131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78</a:t>
            </a:fld>
            <a:endParaRPr lang="fa-IR" altLang="en-US"/>
          </a:p>
        </p:txBody>
      </p:sp>
    </p:spTree>
    <p:extLst>
      <p:ext uri="{BB962C8B-B14F-4D97-AF65-F5344CB8AC3E}">
        <p14:creationId xmlns:p14="http://schemas.microsoft.com/office/powerpoint/2010/main" val="2427809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8</a:t>
            </a:fld>
            <a:endParaRPr lang="fa-IR" altLang="en-US"/>
          </a:p>
        </p:txBody>
      </p:sp>
    </p:spTree>
    <p:extLst>
      <p:ext uri="{BB962C8B-B14F-4D97-AF65-F5344CB8AC3E}">
        <p14:creationId xmlns:p14="http://schemas.microsoft.com/office/powerpoint/2010/main" val="2551099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79</a:t>
            </a:fld>
            <a:endParaRPr lang="fa-IR" altLang="en-US"/>
          </a:p>
        </p:txBody>
      </p:sp>
    </p:spTree>
    <p:extLst>
      <p:ext uri="{BB962C8B-B14F-4D97-AF65-F5344CB8AC3E}">
        <p14:creationId xmlns:p14="http://schemas.microsoft.com/office/powerpoint/2010/main" val="2887596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80</a:t>
            </a:fld>
            <a:endParaRPr lang="fa-IR" altLang="en-US"/>
          </a:p>
        </p:txBody>
      </p:sp>
    </p:spTree>
    <p:extLst>
      <p:ext uri="{BB962C8B-B14F-4D97-AF65-F5344CB8AC3E}">
        <p14:creationId xmlns:p14="http://schemas.microsoft.com/office/powerpoint/2010/main" val="408964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81</a:t>
            </a:fld>
            <a:endParaRPr lang="fa-IR" altLang="en-US"/>
          </a:p>
        </p:txBody>
      </p:sp>
    </p:spTree>
    <p:extLst>
      <p:ext uri="{BB962C8B-B14F-4D97-AF65-F5344CB8AC3E}">
        <p14:creationId xmlns:p14="http://schemas.microsoft.com/office/powerpoint/2010/main" val="22362611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87</a:t>
            </a:fld>
            <a:endParaRPr lang="fa-IR" altLang="en-US"/>
          </a:p>
        </p:txBody>
      </p:sp>
    </p:spTree>
    <p:extLst>
      <p:ext uri="{BB962C8B-B14F-4D97-AF65-F5344CB8AC3E}">
        <p14:creationId xmlns:p14="http://schemas.microsoft.com/office/powerpoint/2010/main" val="8862247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89</a:t>
            </a:fld>
            <a:endParaRPr lang="fa-IR" altLang="en-US"/>
          </a:p>
        </p:txBody>
      </p:sp>
    </p:spTree>
    <p:extLst>
      <p:ext uri="{BB962C8B-B14F-4D97-AF65-F5344CB8AC3E}">
        <p14:creationId xmlns:p14="http://schemas.microsoft.com/office/powerpoint/2010/main" val="712345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91</a:t>
            </a:fld>
            <a:endParaRPr lang="fa-IR" altLang="en-US"/>
          </a:p>
        </p:txBody>
      </p:sp>
    </p:spTree>
    <p:extLst>
      <p:ext uri="{BB962C8B-B14F-4D97-AF65-F5344CB8AC3E}">
        <p14:creationId xmlns:p14="http://schemas.microsoft.com/office/powerpoint/2010/main" val="3002534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11</a:t>
            </a:fld>
            <a:endParaRPr lang="fa-IR" altLang="en-US"/>
          </a:p>
        </p:txBody>
      </p:sp>
    </p:spTree>
    <p:extLst>
      <p:ext uri="{BB962C8B-B14F-4D97-AF65-F5344CB8AC3E}">
        <p14:creationId xmlns:p14="http://schemas.microsoft.com/office/powerpoint/2010/main" val="304383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12</a:t>
            </a:fld>
            <a:endParaRPr lang="fa-IR" altLang="en-US"/>
          </a:p>
        </p:txBody>
      </p:sp>
    </p:spTree>
    <p:extLst>
      <p:ext uri="{BB962C8B-B14F-4D97-AF65-F5344CB8AC3E}">
        <p14:creationId xmlns:p14="http://schemas.microsoft.com/office/powerpoint/2010/main" val="910509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13</a:t>
            </a:fld>
            <a:endParaRPr lang="fa-IR" altLang="en-US"/>
          </a:p>
        </p:txBody>
      </p:sp>
    </p:spTree>
    <p:extLst>
      <p:ext uri="{BB962C8B-B14F-4D97-AF65-F5344CB8AC3E}">
        <p14:creationId xmlns:p14="http://schemas.microsoft.com/office/powerpoint/2010/main" val="2084172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14</a:t>
            </a:fld>
            <a:endParaRPr lang="fa-IR" altLang="en-US"/>
          </a:p>
        </p:txBody>
      </p:sp>
    </p:spTree>
    <p:extLst>
      <p:ext uri="{BB962C8B-B14F-4D97-AF65-F5344CB8AC3E}">
        <p14:creationId xmlns:p14="http://schemas.microsoft.com/office/powerpoint/2010/main" val="210444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dirty="0"/>
          </a:p>
        </p:txBody>
      </p:sp>
      <p:sp>
        <p:nvSpPr>
          <p:cNvPr id="4" name="Slide Number Placeholder 3"/>
          <p:cNvSpPr>
            <a:spLocks noGrp="1"/>
          </p:cNvSpPr>
          <p:nvPr>
            <p:ph type="sldNum" sz="quarter" idx="10"/>
          </p:nvPr>
        </p:nvSpPr>
        <p:spPr/>
        <p:txBody>
          <a:bodyPr/>
          <a:lstStyle/>
          <a:p>
            <a:pPr>
              <a:defRPr/>
            </a:pPr>
            <a:fld id="{C6430BFE-2EF6-400B-BC81-892003D8DDC3}" type="slidenum">
              <a:rPr lang="fa-IR" altLang="en-US" smtClean="0"/>
              <a:pPr>
                <a:defRPr/>
              </a:pPr>
              <a:t>15</a:t>
            </a:fld>
            <a:endParaRPr lang="fa-IR" altLang="en-US"/>
          </a:p>
        </p:txBody>
      </p:sp>
    </p:spTree>
    <p:extLst>
      <p:ext uri="{BB962C8B-B14F-4D97-AF65-F5344CB8AC3E}">
        <p14:creationId xmlns:p14="http://schemas.microsoft.com/office/powerpoint/2010/main" val="31233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5C3B47CD-DE6C-4AED-9F6F-EFE724A7A0A3}"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152CC22-C4BC-4D7A-B3EB-1B05BF09D585}" type="slidenum">
              <a:rPr lang="en-US" altLang="en-US"/>
              <a:pPr>
                <a:defRPr/>
              </a:pPr>
              <a:t>‹#›</a:t>
            </a:fld>
            <a:endParaRPr lang="en-US" altLang="en-US"/>
          </a:p>
        </p:txBody>
      </p:sp>
    </p:spTree>
    <p:extLst>
      <p:ext uri="{BB962C8B-B14F-4D97-AF65-F5344CB8AC3E}">
        <p14:creationId xmlns:p14="http://schemas.microsoft.com/office/powerpoint/2010/main" val="805040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7FF1E6E-1A23-4762-9F29-65E8E57CB170}" type="datetimeFigureOut">
              <a:rPr lang="en-US"/>
              <a:pPr>
                <a:defRPr/>
              </a:pPr>
              <a:t>12/16/2019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16F1E4C-096A-467C-AC93-330B98F29792}" type="slidenum">
              <a:rPr lang="en-US" altLang="en-US"/>
              <a:pPr>
                <a:defRPr/>
              </a:pPr>
              <a:t>‹#›</a:t>
            </a:fld>
            <a:endParaRPr lang="en-US" altLang="en-US"/>
          </a:p>
        </p:txBody>
      </p:sp>
    </p:spTree>
    <p:extLst>
      <p:ext uri="{BB962C8B-B14F-4D97-AF65-F5344CB8AC3E}">
        <p14:creationId xmlns:p14="http://schemas.microsoft.com/office/powerpoint/2010/main" val="205131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DA00DE27-9857-4DB0-9313-9AA44A9838C4}" type="datetimeFigureOut">
              <a:rPr lang="en-US"/>
              <a:pPr>
                <a:defRPr/>
              </a:pPr>
              <a:t>12/16/2019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8739D0E-018D-43D3-91C1-4E00323754D1}" type="slidenum">
              <a:rPr lang="en-US" altLang="en-US"/>
              <a:pPr>
                <a:defRPr/>
              </a:pPr>
              <a:t>‹#›</a:t>
            </a:fld>
            <a:endParaRPr lang="en-US" altLang="en-US"/>
          </a:p>
        </p:txBody>
      </p:sp>
    </p:spTree>
    <p:extLst>
      <p:ext uri="{BB962C8B-B14F-4D97-AF65-F5344CB8AC3E}">
        <p14:creationId xmlns:p14="http://schemas.microsoft.com/office/powerpoint/2010/main" val="401448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56F8301-97E9-4F8A-92E6-8A0E27C12455}"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9F2FBE0-88A2-4A41-8705-F1F71042617F}" type="slidenum">
              <a:rPr lang="en-US" altLang="en-US"/>
              <a:pPr>
                <a:defRPr/>
              </a:pPr>
              <a:t>‹#›</a:t>
            </a:fld>
            <a:endParaRPr lang="en-US" altLang="en-US"/>
          </a:p>
        </p:txBody>
      </p:sp>
    </p:spTree>
    <p:extLst>
      <p:ext uri="{BB962C8B-B14F-4D97-AF65-F5344CB8AC3E}">
        <p14:creationId xmlns:p14="http://schemas.microsoft.com/office/powerpoint/2010/main" val="28806023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F67FF34-0FD5-43A6-942D-C3B8DA3D5BD4}"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7C0A5CC-3C84-494C-AD4E-C3A83E93516A}" type="slidenum">
              <a:rPr lang="en-US" altLang="en-US"/>
              <a:pPr>
                <a:defRPr/>
              </a:pPr>
              <a:t>‹#›</a:t>
            </a:fld>
            <a:endParaRPr lang="en-US" altLang="en-US"/>
          </a:p>
        </p:txBody>
      </p:sp>
    </p:spTree>
    <p:extLst>
      <p:ext uri="{BB962C8B-B14F-4D97-AF65-F5344CB8AC3E}">
        <p14:creationId xmlns:p14="http://schemas.microsoft.com/office/powerpoint/2010/main" val="493892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6786B70-5E31-418C-AF0D-1015C906D02F}" type="datetimeFigureOut">
              <a:rPr lang="en-US"/>
              <a:pPr>
                <a:defRPr/>
              </a:pPr>
              <a:t>12/16/2019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DA85C42-9A51-4913-A91D-6FAAC4519F07}" type="slidenum">
              <a:rPr lang="en-US" altLang="en-US"/>
              <a:pPr>
                <a:defRPr/>
              </a:pPr>
              <a:t>‹#›</a:t>
            </a:fld>
            <a:endParaRPr lang="en-US" altLang="en-US"/>
          </a:p>
        </p:txBody>
      </p:sp>
    </p:spTree>
    <p:extLst>
      <p:ext uri="{BB962C8B-B14F-4D97-AF65-F5344CB8AC3E}">
        <p14:creationId xmlns:p14="http://schemas.microsoft.com/office/powerpoint/2010/main" val="591882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06D2C70-F16A-499A-BCCF-5DFCBF6B75D9}"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D786EC-DF1C-46CE-9E24-AF993B72E984}" type="slidenum">
              <a:rPr lang="en-US" altLang="en-US"/>
              <a:pPr>
                <a:defRPr/>
              </a:pPr>
              <a:t>‹#›</a:t>
            </a:fld>
            <a:endParaRPr lang="en-US" altLang="en-US"/>
          </a:p>
        </p:txBody>
      </p:sp>
    </p:spTree>
    <p:extLst>
      <p:ext uri="{BB962C8B-B14F-4D97-AF65-F5344CB8AC3E}">
        <p14:creationId xmlns:p14="http://schemas.microsoft.com/office/powerpoint/2010/main" val="3388310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5470DF9-B9E5-4546-81C4-E1ABDC3EC555}"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977EB4-4750-4DC9-A1AE-BD1E9B2D77C6}" type="slidenum">
              <a:rPr lang="en-US" altLang="en-US"/>
              <a:pPr>
                <a:defRPr/>
              </a:pPr>
              <a:t>‹#›</a:t>
            </a:fld>
            <a:endParaRPr lang="en-US" altLang="en-US"/>
          </a:p>
        </p:txBody>
      </p:sp>
    </p:spTree>
    <p:extLst>
      <p:ext uri="{BB962C8B-B14F-4D97-AF65-F5344CB8AC3E}">
        <p14:creationId xmlns:p14="http://schemas.microsoft.com/office/powerpoint/2010/main" val="2347373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9A8A71C-14A3-4CB3-8B77-A186A8F4989A}" type="datetimeFigureOut">
              <a:rPr lang="en-US"/>
              <a:pPr>
                <a:defRPr/>
              </a:pPr>
              <a:t>12/16/2019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E3E7449-A1A9-4FD4-8079-98537082BB8E}" type="slidenum">
              <a:rPr lang="en-US" altLang="en-US"/>
              <a:pPr>
                <a:defRPr/>
              </a:pPr>
              <a:t>‹#›</a:t>
            </a:fld>
            <a:endParaRPr lang="en-US" altLang="en-US"/>
          </a:p>
        </p:txBody>
      </p:sp>
    </p:spTree>
    <p:extLst>
      <p:ext uri="{BB962C8B-B14F-4D97-AF65-F5344CB8AC3E}">
        <p14:creationId xmlns:p14="http://schemas.microsoft.com/office/powerpoint/2010/main" val="64707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FC0BC240-D28F-402D-8021-D4902FB9FDBC}" type="datetimeFigureOut">
              <a:rPr lang="en-US"/>
              <a:pPr>
                <a:defRPr/>
              </a:pPr>
              <a:t>12/16/2019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367CC26F-CBD8-4661-8824-8459277D7B5C}" type="slidenum">
              <a:rPr lang="en-US" altLang="en-US"/>
              <a:pPr>
                <a:defRPr/>
              </a:pPr>
              <a:t>‹#›</a:t>
            </a:fld>
            <a:endParaRPr lang="en-US" altLang="en-US"/>
          </a:p>
        </p:txBody>
      </p:sp>
    </p:spTree>
    <p:extLst>
      <p:ext uri="{BB962C8B-B14F-4D97-AF65-F5344CB8AC3E}">
        <p14:creationId xmlns:p14="http://schemas.microsoft.com/office/powerpoint/2010/main" val="546868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89DA1CC4-BD19-4D8E-AD46-67A9EE10557D}" type="datetimeFigureOut">
              <a:rPr lang="en-US"/>
              <a:pPr>
                <a:defRPr/>
              </a:pPr>
              <a:t>12/16/2019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E51D96C-C823-4F2B-9912-398BCA5615EB}" type="slidenum">
              <a:rPr lang="en-US" altLang="en-US"/>
              <a:pPr>
                <a:defRPr/>
              </a:pPr>
              <a:t>‹#›</a:t>
            </a:fld>
            <a:endParaRPr lang="en-US" altLang="en-US"/>
          </a:p>
        </p:txBody>
      </p:sp>
    </p:spTree>
    <p:extLst>
      <p:ext uri="{BB962C8B-B14F-4D97-AF65-F5344CB8AC3E}">
        <p14:creationId xmlns:p14="http://schemas.microsoft.com/office/powerpoint/2010/main" val="3587188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050" y="0"/>
            <a:ext cx="91725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Image result for iust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61225" y="-246063"/>
            <a:ext cx="1892300" cy="189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47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ain">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noChangeArrowheads="1"/>
          </p:cNvPicPr>
          <p:nvPr userDrawn="1"/>
        </p:nvPicPr>
        <p:blipFill>
          <a:blip r:embed="rId3">
            <a:duotone>
              <a:schemeClr val="accent5">
                <a:shade val="45000"/>
                <a:satMod val="135000"/>
              </a:schemeClr>
              <a:prstClr val="white"/>
            </a:duotone>
            <a:extLst/>
          </a:blip>
          <a:srcRect/>
          <a:stretch>
            <a:fillRect/>
          </a:stretch>
        </p:blipFill>
        <p:spPr bwMode="auto">
          <a:xfrm flipH="1">
            <a:off x="-19359" y="0"/>
            <a:ext cx="9172575" cy="1400175"/>
          </a:xfrm>
          <a:prstGeom prst="rect">
            <a:avLst/>
          </a:prstGeom>
          <a:noFill/>
          <a:ln>
            <a:noFill/>
          </a:ln>
          <a:effectLst/>
          <a:extLst/>
        </p:spPr>
      </p:pic>
      <p:sp>
        <p:nvSpPr>
          <p:cNvPr id="8" name="Title 1"/>
          <p:cNvSpPr>
            <a:spLocks noGrp="1"/>
          </p:cNvSpPr>
          <p:nvPr>
            <p:ph type="title"/>
          </p:nvPr>
        </p:nvSpPr>
        <p:spPr>
          <a:xfrm>
            <a:off x="-19359" y="44624"/>
            <a:ext cx="9163359" cy="1143000"/>
          </a:xfrm>
        </p:spPr>
        <p:txBody>
          <a:bodyPr/>
          <a:lstStyle>
            <a:lvl1pPr marL="182880" algn="just" rtl="1">
              <a:defRPr sz="6500">
                <a:cs typeface="B Nazanin" panose="00000400000000000000" pitchFamily="2" charset="-78"/>
              </a:defRPr>
            </a:lvl1p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lvl1pPr>
              <a:defRPr/>
            </a:lvl1pPr>
          </a:lstStyle>
          <a:p>
            <a:pPr>
              <a:defRPr/>
            </a:pPr>
            <a:fld id="{BDEDC7B9-E29F-4F31-9FF2-8901DA947149}" type="datetimeFigureOut">
              <a:rPr lang="en-US"/>
              <a:pPr>
                <a:defRPr/>
              </a:pPr>
              <a:t>12/16/2019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875463" y="6475413"/>
            <a:ext cx="2133600" cy="365125"/>
          </a:xfrm>
        </p:spPr>
        <p:txBody>
          <a:bodyPr/>
          <a:lstStyle>
            <a:lvl1pPr>
              <a:defRPr/>
            </a:lvl1pPr>
          </a:lstStyle>
          <a:p>
            <a:pPr>
              <a:defRPr/>
            </a:pPr>
            <a:fld id="{3205230B-6D4D-4FED-8478-E28E61513CE3}" type="slidenum">
              <a:rPr lang="en-US" altLang="en-US"/>
              <a:pPr>
                <a:defRPr/>
              </a:pPr>
              <a:t>‹#›</a:t>
            </a:fld>
            <a:endParaRPr lang="en-US" altLang="en-US"/>
          </a:p>
        </p:txBody>
      </p:sp>
    </p:spTree>
    <p:extLst>
      <p:ext uri="{BB962C8B-B14F-4D97-AF65-F5344CB8AC3E}">
        <p14:creationId xmlns:p14="http://schemas.microsoft.com/office/powerpoint/2010/main" val="5436894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in_Body">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3">
            <a:duotone>
              <a:schemeClr val="accent5">
                <a:shade val="45000"/>
                <a:satMod val="135000"/>
              </a:schemeClr>
              <a:prstClr val="white"/>
            </a:duotone>
            <a:extLst/>
          </a:blip>
          <a:srcRect/>
          <a:stretch>
            <a:fillRect/>
          </a:stretch>
        </p:blipFill>
        <p:spPr bwMode="auto">
          <a:xfrm flipH="1">
            <a:off x="-19359" y="0"/>
            <a:ext cx="9172575" cy="1400175"/>
          </a:xfrm>
          <a:prstGeom prst="rect">
            <a:avLst/>
          </a:prstGeom>
          <a:noFill/>
          <a:ln>
            <a:noFill/>
          </a:ln>
          <a:effectLst/>
          <a:extLst/>
        </p:spPr>
      </p:pic>
      <p:sp>
        <p:nvSpPr>
          <p:cNvPr id="8" name="Title 1"/>
          <p:cNvSpPr>
            <a:spLocks noGrp="1"/>
          </p:cNvSpPr>
          <p:nvPr>
            <p:ph type="title"/>
          </p:nvPr>
        </p:nvSpPr>
        <p:spPr>
          <a:xfrm>
            <a:off x="-19359" y="44624"/>
            <a:ext cx="9163359" cy="1143000"/>
          </a:xfrm>
        </p:spPr>
        <p:txBody>
          <a:bodyPr/>
          <a:lstStyle>
            <a:lvl1pPr marL="182880" algn="just" rtl="1">
              <a:defRPr sz="6500">
                <a:cs typeface="B Nazanin" panose="00000400000000000000" pitchFamily="2" charset="-78"/>
              </a:defRPr>
            </a:lvl1pPr>
          </a:lstStyle>
          <a:p>
            <a:r>
              <a:rPr lang="en-US" smtClean="0"/>
              <a:t>Click to edit Master title style</a:t>
            </a:r>
            <a:endParaRPr lang="en-US" dirty="0"/>
          </a:p>
        </p:txBody>
      </p:sp>
      <p:sp>
        <p:nvSpPr>
          <p:cNvPr id="10" name="Content Placeholder 2"/>
          <p:cNvSpPr>
            <a:spLocks noGrp="1"/>
          </p:cNvSpPr>
          <p:nvPr>
            <p:ph idx="1"/>
          </p:nvPr>
        </p:nvSpPr>
        <p:spPr>
          <a:xfrm>
            <a:off x="457200" y="1600200"/>
            <a:ext cx="8229600" cy="4525963"/>
          </a:xfrm>
        </p:spPr>
        <p:txBody>
          <a:bodyPr/>
          <a:lstStyle>
            <a:lvl1pPr algn="r" rtl="1">
              <a:defRPr b="0">
                <a:cs typeface="B Nazanin" panose="00000400000000000000" pitchFamily="2" charset="-78"/>
              </a:defRPr>
            </a:lvl1pPr>
            <a:lvl2pPr algn="r" rtl="1">
              <a:defRPr>
                <a:cs typeface="B Mitra" panose="00000400000000000000" pitchFamily="2" charset="-78"/>
              </a:defRPr>
            </a:lvl2pPr>
            <a:lvl3pPr algn="r" rtl="1">
              <a:defRPr>
                <a:cs typeface="B Lotus" panose="00000400000000000000" pitchFamily="2" charset="-78"/>
              </a:defRPr>
            </a:lvl3pPr>
            <a:lvl4pPr algn="r" rtl="1">
              <a:defRPr>
                <a:cs typeface="B Nazanin" panose="00000400000000000000" pitchFamily="2" charset="-78"/>
              </a:defRPr>
            </a:lvl4pPr>
            <a:lvl5pPr algn="r" rtl="1">
              <a:defRPr>
                <a:cs typeface="B Nazanin" panose="00000400000000000000" pitchFamily="2" charset="-78"/>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61FD80CC-EA8A-4A42-9743-01559BA46BE1}" type="datetimeFigureOut">
              <a:rPr lang="en-US"/>
              <a:pPr>
                <a:defRPr/>
              </a:pPr>
              <a:t>12/16/2019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A149F5A-E719-4C71-8487-19EBD8FF9063}" type="slidenum">
              <a:rPr lang="en-US" altLang="en-US"/>
              <a:pPr>
                <a:defRPr/>
              </a:pPr>
              <a:t>‹#›</a:t>
            </a:fld>
            <a:endParaRPr lang="en-US" altLang="en-US"/>
          </a:p>
        </p:txBody>
      </p:sp>
    </p:spTree>
    <p:extLst>
      <p:ext uri="{BB962C8B-B14F-4D97-AF65-F5344CB8AC3E}">
        <p14:creationId xmlns:p14="http://schemas.microsoft.com/office/powerpoint/2010/main" val="1321318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charset="0"/>
                <a:cs typeface="Arial" charset="0"/>
              </a:defRPr>
            </a:lvl1pPr>
          </a:lstStyle>
          <a:p>
            <a:pPr>
              <a:defRPr/>
            </a:pPr>
            <a:fld id="{1E47CDF2-28AD-46CD-820A-1CB11EE11232}" type="datetimeFigureOut">
              <a:rPr lang="en-US"/>
              <a:pPr>
                <a:defRPr/>
              </a:pPr>
              <a:t>12/16/2019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charset="0"/>
                <a:cs typeface="Arial" charset="0"/>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pPr>
              <a:defRPr/>
            </a:pPr>
            <a:fld id="{B42D2A0C-F6B5-4348-8C57-2F2D0967EF3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4" r:id="rId6"/>
    <p:sldLayoutId id="2147484690" r:id="rId7"/>
    <p:sldLayoutId id="2147484691" r:id="rId8"/>
    <p:sldLayoutId id="2147484692" r:id="rId9"/>
    <p:sldLayoutId id="2147484685" r:id="rId10"/>
    <p:sldLayoutId id="2147484686" r:id="rId11"/>
    <p:sldLayoutId id="2147484687" r:id="rId12"/>
    <p:sldLayoutId id="2147484688" r:id="rId13"/>
    <p:sldLayoutId id="2147484689" r:id="rId14"/>
  </p:sldLayoutIdLst>
  <p:timing>
    <p:tnLst>
      <p:par>
        <p:cTn id="1" dur="indefinite" restart="never" nodeType="tmRoot"/>
      </p:par>
    </p:tnLst>
  </p:timing>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6.png"/><Relationship Id="rId7" Type="http://schemas.openxmlformats.org/officeDocument/2006/relationships/image" Target="../media/image240.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20.png"/><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hyperlink" Target="http://vision.stanford.edu/teaching/cs231n-demos/knn/"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310.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t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462.png"/><Relationship Id="rId3" Type="http://schemas.openxmlformats.org/officeDocument/2006/relationships/image" Target="../media/image38.png"/><Relationship Id="rId7" Type="http://schemas.openxmlformats.org/officeDocument/2006/relationships/image" Target="../media/image452.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42.png"/><Relationship Id="rId5" Type="http://schemas.openxmlformats.org/officeDocument/2006/relationships/image" Target="../media/image432.png"/><Relationship Id="rId4" Type="http://schemas.openxmlformats.org/officeDocument/2006/relationships/image" Target="../media/image420.png"/><Relationship Id="rId9" Type="http://schemas.openxmlformats.org/officeDocument/2006/relationships/image" Target="../media/image472.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531.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600.png"/><Relationship Id="rId5" Type="http://schemas.openxmlformats.org/officeDocument/2006/relationships/image" Target="../media/image630.png"/><Relationship Id="rId4" Type="http://schemas.openxmlformats.org/officeDocument/2006/relationships/image" Target="../media/image141.png"/></Relationships>
</file>

<file path=ppt/slides/_rels/slide28.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650.png"/><Relationship Id="rId7" Type="http://schemas.openxmlformats.org/officeDocument/2006/relationships/image" Target="../media/image691.png"/><Relationship Id="rId2"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681.png"/><Relationship Id="rId5" Type="http://schemas.openxmlformats.org/officeDocument/2006/relationships/image" Target="../media/image49.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710.png"/></Relationships>
</file>

<file path=ppt/slides/_rels/slide29.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143.png"/><Relationship Id="rId7" Type="http://schemas.openxmlformats.org/officeDocument/2006/relationships/image" Target="../media/image700.png"/><Relationship Id="rId2" Type="http://schemas.openxmlformats.org/officeDocument/2006/relationships/image" Target="../media/image660.png"/><Relationship Id="rId1" Type="http://schemas.openxmlformats.org/officeDocument/2006/relationships/slideLayout" Target="../slideLayouts/slideLayout8.xml"/><Relationship Id="rId6" Type="http://schemas.openxmlformats.org/officeDocument/2006/relationships/image" Target="../media/image691.png"/><Relationship Id="rId11" Type="http://schemas.openxmlformats.org/officeDocument/2006/relationships/image" Target="../media/image145.png"/><Relationship Id="rId5" Type="http://schemas.openxmlformats.org/officeDocument/2006/relationships/image" Target="../media/image681.png"/><Relationship Id="rId10" Type="http://schemas.openxmlformats.org/officeDocument/2006/relationships/image" Target="../media/image144.png"/><Relationship Id="rId4" Type="http://schemas.openxmlformats.org/officeDocument/2006/relationships/image" Target="../media/image48.png"/><Relationship Id="rId9" Type="http://schemas.openxmlformats.org/officeDocument/2006/relationships/image" Target="../media/image7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010.png"/><Relationship Id="rId3" Type="http://schemas.openxmlformats.org/officeDocument/2006/relationships/image" Target="../media/image50.png"/><Relationship Id="rId7" Type="http://schemas.openxmlformats.org/officeDocument/2006/relationships/image" Target="../media/image52.png"/><Relationship Id="rId12" Type="http://schemas.openxmlformats.org/officeDocument/2006/relationships/image" Target="../media/image105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970.png"/><Relationship Id="rId11" Type="http://schemas.openxmlformats.org/officeDocument/2006/relationships/image" Target="../media/image1000.png"/><Relationship Id="rId5" Type="http://schemas.openxmlformats.org/officeDocument/2006/relationships/image" Target="../media/image51.png"/><Relationship Id="rId10" Type="http://schemas.openxmlformats.org/officeDocument/2006/relationships/image" Target="../media/image53.png"/><Relationship Id="rId4" Type="http://schemas.openxmlformats.org/officeDocument/2006/relationships/image" Target="../media/image950.png"/><Relationship Id="rId9" Type="http://schemas.openxmlformats.org/officeDocument/2006/relationships/image" Target="../media/image1020.png"/></Relationships>
</file>

<file path=ppt/slides/_rels/slide31.xml.rels><?xml version="1.0" encoding="UTF-8" standalone="yes"?>
<Relationships xmlns="http://schemas.openxmlformats.org/package/2006/relationships"><Relationship Id="rId8" Type="http://schemas.openxmlformats.org/officeDocument/2006/relationships/image" Target="../media/image1060.png"/><Relationship Id="rId13" Type="http://schemas.openxmlformats.org/officeDocument/2006/relationships/image" Target="../media/image52.png"/><Relationship Id="rId12" Type="http://schemas.openxmlformats.org/officeDocument/2006/relationships/image" Target="../media/image990.png"/><Relationship Id="rId2" Type="http://schemas.openxmlformats.org/officeDocument/2006/relationships/notesSlide" Target="../notesSlides/notesSlide19.xml"/><Relationship Id="rId1" Type="http://schemas.openxmlformats.org/officeDocument/2006/relationships/slideLayout" Target="../slideLayouts/slideLayout8.xml"/><Relationship Id="rId11" Type="http://schemas.openxmlformats.org/officeDocument/2006/relationships/image" Target="../media/image51.png"/><Relationship Id="rId15" Type="http://schemas.openxmlformats.org/officeDocument/2006/relationships/image" Target="../media/image1030.png"/><Relationship Id="rId10" Type="http://schemas.openxmlformats.org/officeDocument/2006/relationships/image" Target="../media/image980.png"/><Relationship Id="rId9" Type="http://schemas.openxmlformats.org/officeDocument/2006/relationships/image" Target="../media/image50.pn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176.png"/><Relationship Id="rId4" Type="http://schemas.openxmlformats.org/officeDocument/2006/relationships/image" Target="../media/image17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230.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270.png"/><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image" Target="../media/image1290.png"/><Relationship Id="rId4" Type="http://schemas.openxmlformats.org/officeDocument/2006/relationships/image" Target="../media/image1280.png"/></Relationships>
</file>

<file path=ppt/slides/_rels/slide69.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330.png"/></Relationships>
</file>

<file path=ppt/slides/_rels/slide7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214.png"/></Relationships>
</file>

<file path=ppt/slides/_rels/slide7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8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8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 Id="rId4" Type="http://schemas.openxmlformats.org/officeDocument/2006/relationships/image" Target="../media/image113.png"/></Relationships>
</file>

<file path=ppt/slides/_rels/slide8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023"/>
          <p:cNvPicPr>
            <a:picLocks noChangeAspect="1" noChangeArrowheads="1"/>
          </p:cNvPicPr>
          <p:nvPr/>
        </p:nvPicPr>
        <p:blipFill>
          <a:blip r:embed="rId2" cstate="print">
            <a:clrChange>
              <a:clrFrom>
                <a:srgbClr val="FFFFFF"/>
              </a:clrFrom>
              <a:clrTo>
                <a:srgbClr val="FFFFFF">
                  <a:alpha val="0"/>
                </a:srgbClr>
              </a:clrTo>
            </a:clrChange>
            <a:duotone>
              <a:prstClr val="black"/>
              <a:schemeClr val="tx1">
                <a:lumMod val="60000"/>
                <a:lumOff val="40000"/>
                <a:tint val="45000"/>
                <a:satMod val="400000"/>
              </a:schemeClr>
            </a:duotone>
          </a:blip>
          <a:stretch>
            <a:fillRect/>
          </a:stretch>
        </p:blipFill>
        <p:spPr bwMode="auto">
          <a:xfrm>
            <a:off x="2300288" y="1772816"/>
            <a:ext cx="4572000" cy="48440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فاصله </a:t>
            </a:r>
            <a:r>
              <a:rPr lang="en-US" dirty="0" smtClean="0"/>
              <a:t>L1</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10</a:t>
            </a:fld>
            <a:endParaRPr lang="en-US" altLang="en-US"/>
          </a:p>
        </p:txBody>
      </p:sp>
      <mc:AlternateContent xmlns:mc="http://schemas.openxmlformats.org/markup-compatibility/2006" xmlns:a14="http://schemas.microsoft.com/office/drawing/2010/main">
        <mc:Choice Requires="a14">
          <p:sp>
            <p:nvSpPr>
              <p:cNvPr id="4" name="TextBox 3"/>
              <p:cNvSpPr txBox="1"/>
              <p:nvPr/>
            </p:nvSpPr>
            <p:spPr>
              <a:xfrm>
                <a:off x="251520" y="1700808"/>
                <a:ext cx="3714222" cy="1092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𝑑</m:t>
                          </m:r>
                        </m:e>
                        <m:sub>
                          <m:r>
                            <a:rPr lang="en-US" sz="2800" b="0" i="1" smtClean="0">
                              <a:latin typeface="Cambria Math" panose="02040503050406030204" pitchFamily="18" charset="0"/>
                            </a:rPr>
                            <m:t>1</m:t>
                          </m:r>
                        </m:sub>
                      </m:sSub>
                      <m:d>
                        <m:dPr>
                          <m:ctrlPr>
                            <a:rPr lang="en-US" sz="2800" i="1" smtClean="0">
                              <a:latin typeface="Cambria Math" panose="02040503050406030204" pitchFamily="18" charset="0"/>
                            </a:rPr>
                          </m:ctrlPr>
                        </m:d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𝐼</m:t>
                              </m:r>
                            </m:e>
                            <m:sub>
                              <m:r>
                                <a:rPr lang="en-US" sz="2800" b="0" i="1" smtClean="0">
                                  <a:latin typeface="Cambria Math" panose="02040503050406030204" pitchFamily="18" charset="0"/>
                                </a:rPr>
                                <m:t>2</m:t>
                              </m:r>
                            </m:sub>
                          </m:sSub>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𝑝</m:t>
                          </m:r>
                        </m:sub>
                        <m:sup/>
                        <m:e>
                          <m:d>
                            <m:dPr>
                              <m:begChr m:val="|"/>
                              <m:endChr m:val="|"/>
                              <m:ctrlPr>
                                <a:rPr lang="en-US" sz="2800" b="0" i="1" smtClean="0">
                                  <a:latin typeface="Cambria Math" panose="02040503050406030204" pitchFamily="18" charset="0"/>
                                </a:rPr>
                              </m:ctrlPr>
                            </m:dPr>
                            <m:e>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𝐼</m:t>
                                  </m:r>
                                </m:e>
                                <m:sub>
                                  <m:r>
                                    <a:rPr lang="en-US" sz="2800" b="0" i="1" smtClean="0">
                                      <a:latin typeface="Cambria Math" panose="02040503050406030204" pitchFamily="18" charset="0"/>
                                    </a:rPr>
                                    <m:t>1</m:t>
                                  </m:r>
                                </m:sub>
                                <m:sup>
                                  <m:r>
                                    <a:rPr lang="en-US" sz="2800" b="0" i="1" smtClean="0">
                                      <a:latin typeface="Cambria Math" panose="02040503050406030204" pitchFamily="18" charset="0"/>
                                    </a:rPr>
                                    <m:t>𝑝</m:t>
                                  </m:r>
                                </m:sup>
                              </m:sSubSup>
                              <m:r>
                                <a:rPr lang="en-US" sz="2800" b="0" i="1" smtClean="0">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𝐼</m:t>
                                  </m:r>
                                </m:e>
                                <m:sub>
                                  <m:r>
                                    <a:rPr lang="en-US" sz="2800" b="0" i="1" smtClean="0">
                                      <a:latin typeface="Cambria Math" panose="02040503050406030204" pitchFamily="18" charset="0"/>
                                    </a:rPr>
                                    <m:t>2</m:t>
                                  </m:r>
                                </m:sub>
                                <m:sup>
                                  <m:r>
                                    <a:rPr lang="en-US" sz="2800" i="1">
                                      <a:latin typeface="Cambria Math" panose="02040503050406030204" pitchFamily="18" charset="0"/>
                                    </a:rPr>
                                    <m:t>𝑝</m:t>
                                  </m:r>
                                </m:sup>
                              </m:sSubSup>
                            </m:e>
                          </m:d>
                        </m:e>
                      </m:nary>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51520" y="1700808"/>
                <a:ext cx="3714222" cy="1092863"/>
              </a:xfrm>
              <a:prstGeom prst="rect">
                <a:avLst/>
              </a:prstGeom>
              <a:blipFill>
                <a:blip r:embed="rId2"/>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76493" y="2793671"/>
            <a:ext cx="8961120" cy="2453272"/>
          </a:xfrm>
          <a:prstGeom prst="rect">
            <a:avLst/>
          </a:prstGeom>
        </p:spPr>
      </p:pic>
    </p:spTree>
    <p:extLst>
      <p:ext uri="{BB962C8B-B14F-4D97-AF65-F5344CB8AC3E}">
        <p14:creationId xmlns:p14="http://schemas.microsoft.com/office/powerpoint/2010/main" val="33098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کد نزدیکترین </a:t>
            </a:r>
            <a:r>
              <a:rPr lang="fa-IR" dirty="0"/>
              <a:t>همسایه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11</a:t>
            </a:fld>
            <a:endParaRPr lang="en-US" altLang="en-US"/>
          </a:p>
        </p:txBody>
      </p:sp>
      <p:pic>
        <p:nvPicPr>
          <p:cNvPr id="4" name="Picture 3"/>
          <p:cNvPicPr>
            <a:picLocks noChangeAspect="1"/>
          </p:cNvPicPr>
          <p:nvPr/>
        </p:nvPicPr>
        <p:blipFill>
          <a:blip r:embed="rId3"/>
          <a:stretch>
            <a:fillRect/>
          </a:stretch>
        </p:blipFill>
        <p:spPr>
          <a:xfrm>
            <a:off x="84262" y="2730346"/>
            <a:ext cx="8064896" cy="406098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580112" y="3708249"/>
                <a:ext cx="13731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sup>
                      </m:sSup>
                    </m:oMath>
                  </m:oMathPara>
                </a14:m>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580112" y="3708249"/>
                <a:ext cx="1373133" cy="369332"/>
              </a:xfrm>
              <a:prstGeom prst="rect">
                <a:avLst/>
              </a:prstGeom>
              <a:blipFill>
                <a:blip r:embed="rId4"/>
                <a:stretch>
                  <a:fillRect l="-3982"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580112" y="4133345"/>
                <a:ext cx="130773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𝑁</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sup>
                      </m:sSup>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5580112" y="4133345"/>
                <a:ext cx="1307730" cy="369332"/>
              </a:xfrm>
              <a:prstGeom prst="rect">
                <a:avLst/>
              </a:prstGeom>
              <a:blipFill>
                <a:blip r:embed="rId5"/>
                <a:stretch>
                  <a:fillRect l="-4651" r="-465" b="-27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47410" y="4870818"/>
                <a:ext cx="1400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𝑅</m:t>
                          </m:r>
                        </m:e>
                        <m:sup>
                          <m:r>
                            <a:rPr lang="en-US" sz="2400" b="0" i="1" smtClean="0">
                              <a:latin typeface="Cambria Math" panose="02040503050406030204" pitchFamily="18" charset="0"/>
                              <a:ea typeface="Cambria Math" panose="02040503050406030204" pitchFamily="18" charset="0"/>
                            </a:rPr>
                            <m:t>𝑀</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𝐷</m:t>
                          </m:r>
                        </m:sup>
                      </m:sSup>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5547410" y="4870818"/>
                <a:ext cx="1400576" cy="369332"/>
              </a:xfrm>
              <a:prstGeom prst="rect">
                <a:avLst/>
              </a:prstGeom>
              <a:blipFill>
                <a:blip r:embed="rId6"/>
                <a:stretch>
                  <a:fillRect l="-3913" r="-435" b="-9836"/>
                </a:stretch>
              </a:blipFill>
            </p:spPr>
            <p:txBody>
              <a:bodyPr/>
              <a:lstStyle/>
              <a:p>
                <a:r>
                  <a:rPr lang="en-US">
                    <a:noFill/>
                  </a:rPr>
                  <a:t> </a:t>
                </a:r>
              </a:p>
            </p:txBody>
          </p:sp>
        </mc:Fallback>
      </mc:AlternateContent>
      <p:sp>
        <p:nvSpPr>
          <p:cNvPr id="10" name="Rounded Rectangle 9"/>
          <p:cNvSpPr/>
          <p:nvPr/>
        </p:nvSpPr>
        <p:spPr>
          <a:xfrm>
            <a:off x="842442" y="4269854"/>
            <a:ext cx="2088232" cy="505714"/>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293540" y="5809360"/>
            <a:ext cx="6817518" cy="73152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a:spLocks noChangeArrowheads="1"/>
          </p:cNvSpPr>
          <p:nvPr/>
        </p:nvSpPr>
        <p:spPr bwMode="auto">
          <a:xfrm>
            <a:off x="168275" y="1443038"/>
            <a:ext cx="8788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فرآیند آموزش تنها حفظ کردن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فرآیند پیش‏بینی شامل تعدادی مقایسه و مرتب‏سازی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3" name="TextBox 12"/>
              <p:cNvSpPr txBox="1"/>
              <p:nvPr/>
            </p:nvSpPr>
            <p:spPr>
              <a:xfrm>
                <a:off x="168275" y="1573131"/>
                <a:ext cx="727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1</m:t>
                      </m:r>
                      <m:r>
                        <a:rPr lang="en-US" sz="2400" b="0" i="1" smtClean="0">
                          <a:latin typeface="Cambria Math" panose="02040503050406030204" pitchFamily="18" charset="0"/>
                        </a:rPr>
                        <m:t>)</m:t>
                      </m:r>
                    </m:oMath>
                  </m:oMathPara>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68275" y="1573131"/>
                <a:ext cx="727250" cy="369332"/>
              </a:xfrm>
              <a:prstGeom prst="rect">
                <a:avLst/>
              </a:prstGeom>
              <a:blipFill>
                <a:blip r:embed="rId7"/>
                <a:stretch>
                  <a:fillRect l="-9244" r="-14286"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68275" y="2123846"/>
                <a:ext cx="7908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68275" y="2123846"/>
                <a:ext cx="790858" cy="369332"/>
              </a:xfrm>
              <a:prstGeom prst="rect">
                <a:avLst/>
              </a:prstGeom>
              <a:blipFill>
                <a:blip r:embed="rId8"/>
                <a:stretch>
                  <a:fillRect l="-7752" r="-12403" b="-37705"/>
                </a:stretch>
              </a:blipFill>
            </p:spPr>
            <p:txBody>
              <a:bodyPr/>
              <a:lstStyle/>
              <a:p>
                <a:r>
                  <a:rPr lang="en-US">
                    <a:noFill/>
                  </a:rPr>
                  <a:t> </a:t>
                </a:r>
              </a:p>
            </p:txBody>
          </p:sp>
        </mc:Fallback>
      </mc:AlternateContent>
    </p:spTree>
    <p:extLst>
      <p:ext uri="{BB962C8B-B14F-4D97-AF65-F5344CB8AC3E}">
        <p14:creationId xmlns:p14="http://schemas.microsoft.com/office/powerpoint/2010/main" val="11025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heel(1)">
                                      <p:cBhvr>
                                        <p:cTn id="22" dur="20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heel(1)">
                                      <p:cBhvr>
                                        <p:cTn id="37" dur="20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1" end="1"/>
                                            </p:txEl>
                                          </p:spTgt>
                                        </p:tgtEl>
                                        <p:attrNameLst>
                                          <p:attrName>style.visibility</p:attrName>
                                        </p:attrNameLst>
                                      </p:cBhvr>
                                      <p:to>
                                        <p:strVal val="visible"/>
                                      </p:to>
                                    </p:set>
                                    <p:animEffect transition="in" filter="fade">
                                      <p:cBhvr>
                                        <p:cTn id="42" dur="500"/>
                                        <p:tgtEl>
                                          <p:spTgt spid="1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animBg="1"/>
      <p:bldP spid="11"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مجموعه داده </a:t>
            </a:r>
            <a:r>
              <a:rPr lang="en-US" sz="6000" dirty="0" smtClean="0"/>
              <a:t>CIFAR-10</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12</a:t>
            </a:fld>
            <a:endParaRPr lang="en-US" altLang="en-US"/>
          </a:p>
        </p:txBody>
      </p:sp>
      <p:pic>
        <p:nvPicPr>
          <p:cNvPr id="4" name="Picture 3"/>
          <p:cNvPicPr>
            <a:picLocks noChangeAspect="1"/>
          </p:cNvPicPr>
          <p:nvPr/>
        </p:nvPicPr>
        <p:blipFill>
          <a:blip r:embed="rId3"/>
          <a:stretch>
            <a:fillRect/>
          </a:stretch>
        </p:blipFill>
        <p:spPr>
          <a:xfrm>
            <a:off x="49625" y="2319979"/>
            <a:ext cx="5901272" cy="4493397"/>
          </a:xfrm>
          <a:prstGeom prst="rect">
            <a:avLst/>
          </a:prstGeom>
        </p:spPr>
      </p:pic>
      <p:sp>
        <p:nvSpPr>
          <p:cNvPr id="5" name="TextBox 4"/>
          <p:cNvSpPr txBox="1">
            <a:spLocks noChangeArrowheads="1"/>
          </p:cNvSpPr>
          <p:nvPr/>
        </p:nvSpPr>
        <p:spPr bwMode="auto">
          <a:xfrm>
            <a:off x="168275" y="1557338"/>
            <a:ext cx="8788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10 کلاس</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50000 تصویر آموزشی</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10000 تصویر آزمون</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9811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نتایج </a:t>
            </a:r>
            <a:r>
              <a:rPr lang="fa-IR" dirty="0"/>
              <a:t>نزدیکترین همسایه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13</a:t>
            </a:fld>
            <a:endParaRPr lang="en-US" altLang="en-US"/>
          </a:p>
        </p:txBody>
      </p:sp>
      <p:pic>
        <p:nvPicPr>
          <p:cNvPr id="5" name="Picture 4"/>
          <p:cNvPicPr>
            <a:picLocks noChangeAspect="1"/>
          </p:cNvPicPr>
          <p:nvPr/>
        </p:nvPicPr>
        <p:blipFill>
          <a:blip r:embed="rId3"/>
          <a:stretch>
            <a:fillRect/>
          </a:stretch>
        </p:blipFill>
        <p:spPr>
          <a:xfrm>
            <a:off x="1566707" y="1717154"/>
            <a:ext cx="5991225" cy="4924425"/>
          </a:xfrm>
          <a:prstGeom prst="rect">
            <a:avLst/>
          </a:prstGeom>
        </p:spPr>
      </p:pic>
      <p:sp>
        <p:nvSpPr>
          <p:cNvPr id="7" name="Rectangle 6"/>
          <p:cNvSpPr>
            <a:spLocks noChangeAspect="1"/>
          </p:cNvSpPr>
          <p:nvPr/>
        </p:nvSpPr>
        <p:spPr>
          <a:xfrm>
            <a:off x="2594410" y="1772816"/>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a:spLocks noChangeAspect="1"/>
          </p:cNvSpPr>
          <p:nvPr/>
        </p:nvSpPr>
        <p:spPr>
          <a:xfrm>
            <a:off x="2594410" y="2259275"/>
            <a:ext cx="445004" cy="4114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2594410" y="2747554"/>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2594410" y="3240452"/>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2594410" y="3736349"/>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a:spLocks noChangeAspect="1"/>
          </p:cNvSpPr>
          <p:nvPr/>
        </p:nvSpPr>
        <p:spPr>
          <a:xfrm>
            <a:off x="2594410" y="4222808"/>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a:spLocks noChangeAspect="1"/>
          </p:cNvSpPr>
          <p:nvPr/>
        </p:nvSpPr>
        <p:spPr>
          <a:xfrm>
            <a:off x="2594410" y="4711087"/>
            <a:ext cx="445004" cy="4114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a:spLocks noChangeAspect="1"/>
          </p:cNvSpPr>
          <p:nvPr/>
        </p:nvSpPr>
        <p:spPr>
          <a:xfrm>
            <a:off x="2594410" y="5203985"/>
            <a:ext cx="445004" cy="4114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a:spLocks noChangeAspect="1"/>
          </p:cNvSpPr>
          <p:nvPr/>
        </p:nvSpPr>
        <p:spPr>
          <a:xfrm>
            <a:off x="2591419" y="5693443"/>
            <a:ext cx="445004" cy="41148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a:spLocks noChangeAspect="1"/>
          </p:cNvSpPr>
          <p:nvPr/>
        </p:nvSpPr>
        <p:spPr>
          <a:xfrm>
            <a:off x="2591419" y="6186341"/>
            <a:ext cx="445004" cy="4114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13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up)">
                                      <p:cBhvr>
                                        <p:cTn id="20" dur="500"/>
                                        <p:tgtEl>
                                          <p:spTgt spid="9"/>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up)">
                                      <p:cBhvr>
                                        <p:cTn id="28" dur="500"/>
                                        <p:tgtEl>
                                          <p:spTgt spid="11"/>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wipe(up)">
                                      <p:cBhvr>
                                        <p:cTn id="36" dur="500"/>
                                        <p:tgtEl>
                                          <p:spTgt spid="13"/>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childTnLst>
                          </p:cTn>
                        </p:par>
                        <p:par>
                          <p:cTn id="41" fill="hold">
                            <p:stCondLst>
                              <p:cond delay="4000"/>
                            </p:stCondLst>
                            <p:childTnLst>
                              <p:par>
                                <p:cTn id="42" presetID="22" presetClass="entr" presetSubtype="1"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up)">
                                      <p:cBhvr>
                                        <p:cTn id="44" dur="500"/>
                                        <p:tgtEl>
                                          <p:spTgt spid="15"/>
                                        </p:tgtEl>
                                      </p:cBhvr>
                                    </p:animEffect>
                                  </p:childTnLst>
                                </p:cTn>
                              </p:par>
                            </p:childTnLst>
                          </p:cTn>
                        </p:par>
                        <p:par>
                          <p:cTn id="45" fill="hold">
                            <p:stCondLst>
                              <p:cond delay="4500"/>
                            </p:stCondLst>
                            <p:childTnLst>
                              <p:par>
                                <p:cTn id="46" presetID="22" presetClass="entr" presetSubtype="1"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up)">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نتایج نزدیکترین همسایه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14</a:t>
            </a:fld>
            <a:endParaRPr lang="en-US" altLang="en-US"/>
          </a:p>
        </p:txBody>
      </p:sp>
      <p:pic>
        <p:nvPicPr>
          <p:cNvPr id="1026" name="Picture 2" descr="File:Data3class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 y="1412776"/>
            <a:ext cx="4114800" cy="27135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Map1N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320" y="1412776"/>
            <a:ext cx="4114800" cy="270908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le:Map5N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320" y="4151254"/>
            <a:ext cx="4114800" cy="27067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p:cNvSpPr txBox="1"/>
              <p:nvPr/>
            </p:nvSpPr>
            <p:spPr>
              <a:xfrm>
                <a:off x="3650688" y="5319961"/>
                <a:ext cx="7144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5</m:t>
                      </m:r>
                      <m:r>
                        <a:rPr lang="en-US" sz="2400" b="0" i="1" smtClean="0">
                          <a:latin typeface="Cambria Math" panose="02040503050406030204" pitchFamily="18" charset="0"/>
                        </a:rPr>
                        <m:t>𝑁𝑁</m:t>
                      </m: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3650688" y="5319961"/>
                <a:ext cx="714426" cy="369332"/>
              </a:xfrm>
              <a:prstGeom prst="rect">
                <a:avLst/>
              </a:prstGeom>
              <a:blipFill>
                <a:blip r:embed="rId6"/>
                <a:stretch>
                  <a:fillRect l="-10256" r="-7692" b="-11667"/>
                </a:stretch>
              </a:blipFill>
            </p:spPr>
            <p:txBody>
              <a:bodyPr/>
              <a:lstStyle/>
              <a:p>
                <a:r>
                  <a:rPr lang="en-US">
                    <a:noFill/>
                  </a:rPr>
                  <a:t> </a:t>
                </a:r>
              </a:p>
            </p:txBody>
          </p:sp>
        </mc:Fallback>
      </mc:AlternateContent>
      <p:sp>
        <p:nvSpPr>
          <p:cNvPr id="6" name="Rounded Rectangle 5">
            <a:hlinkClick r:id="rId7"/>
          </p:cNvPr>
          <p:cNvSpPr/>
          <p:nvPr/>
        </p:nvSpPr>
        <p:spPr>
          <a:xfrm>
            <a:off x="179512" y="6093296"/>
            <a:ext cx="1522512" cy="657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Demo</a:t>
            </a:r>
            <a:endParaRPr lang="en-US" sz="2800" dirty="0"/>
          </a:p>
        </p:txBody>
      </p:sp>
    </p:spTree>
    <p:extLst>
      <p:ext uri="{BB962C8B-B14F-4D97-AF65-F5344CB8AC3E}">
        <p14:creationId xmlns:p14="http://schemas.microsoft.com/office/powerpoint/2010/main" val="722975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500"/>
                                        <p:tgtEl>
                                          <p:spTgt spid="10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استفاده از </a:t>
            </a:r>
            <a:r>
              <a:rPr lang="en-US" dirty="0" err="1" smtClean="0"/>
              <a:t>kNN</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15</a:t>
            </a:fld>
            <a:endParaRPr lang="en-US" altLang="en-US"/>
          </a:p>
        </p:txBody>
      </p:sp>
      <p:sp>
        <p:nvSpPr>
          <p:cNvPr id="4" name="TextBox 3"/>
          <p:cNvSpPr txBox="1">
            <a:spLocks noChangeArrowheads="1"/>
          </p:cNvSpPr>
          <p:nvPr/>
        </p:nvSpPr>
        <p:spPr bwMode="auto">
          <a:xfrm>
            <a:off x="105352" y="1406540"/>
            <a:ext cx="897572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از آنجائیکه در زمان آزمون بسیار کند است برای مجموعه داده‏های بزرگ قابل استفاده عملی نیست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برای طبقه‏بندی تصویر، استفاده از روش </a:t>
            </a:r>
            <a:r>
              <a:rPr lang="en-US" altLang="en-US" dirty="0" err="1" smtClean="0">
                <a:latin typeface="Cambria Math" panose="02040503050406030204" pitchFamily="18" charset="0"/>
                <a:ea typeface="Cambria Math" panose="02040503050406030204" pitchFamily="18" charset="0"/>
                <a:cs typeface="B Nazanin" panose="00000400000000000000" pitchFamily="2" charset="-78"/>
              </a:rPr>
              <a:t>kNN</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بدون استخراج ویژگی کارآیی لازم را ندارد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برای طبقه‏بندی تصویر استفاده نمی‏شود!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36512" y="4795556"/>
            <a:ext cx="9259455" cy="1729788"/>
          </a:xfrm>
          <a:prstGeom prst="rect">
            <a:avLst/>
          </a:prstGeom>
        </p:spPr>
      </p:pic>
    </p:spTree>
    <p:extLst>
      <p:ext uri="{BB962C8B-B14F-4D97-AF65-F5344CB8AC3E}">
        <p14:creationId xmlns:p14="http://schemas.microsoft.com/office/powerpoint/2010/main" val="105629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نزدیکترین مرکز</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16</a:t>
            </a:fld>
            <a:endParaRPr lang="en-US" altLang="en-US"/>
          </a:p>
        </p:txBody>
      </p:sp>
      <p:sp>
        <p:nvSpPr>
          <p:cNvPr id="4" name="TextBox 3"/>
          <p:cNvSpPr txBox="1">
            <a:spLocks noChangeArrowheads="1"/>
          </p:cNvSpPr>
          <p:nvPr/>
        </p:nvSpPr>
        <p:spPr bwMode="auto">
          <a:xfrm>
            <a:off x="74457" y="1387376"/>
            <a:ext cx="8975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این روش برای هر کلاس یک مرکز (نماینده) تعریف می‏شود و سپس فاصله داده آزمون با این داده‏ها مقایسه شده و نزدیک‏ترین کلاس برنده می‏شود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از لحاظ سرعت بسیار سریع‏تر است زیرا برای هر کلاس تنها یک فاصله را محاسبه می‏کند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از لحاظ دقت می‏تواند کارآتر باشد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15784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شناسایی حالت چهره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17</a:t>
            </a:fld>
            <a:endParaRPr lang="en-US" altLang="en-US"/>
          </a:p>
        </p:txBody>
      </p:sp>
      <p:pic>
        <p:nvPicPr>
          <p:cNvPr id="4" name="Picture 3"/>
          <p:cNvPicPr>
            <a:picLocks noChangeAspect="1"/>
          </p:cNvPicPr>
          <p:nvPr/>
        </p:nvPicPr>
        <p:blipFill>
          <a:blip r:embed="rId3"/>
          <a:stretch>
            <a:fillRect/>
          </a:stretch>
        </p:blipFill>
        <p:spPr>
          <a:xfrm>
            <a:off x="74340" y="5467746"/>
            <a:ext cx="6875463" cy="13570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54" y="1467891"/>
            <a:ext cx="3744416" cy="3904605"/>
          </a:xfrm>
          <a:prstGeom prst="rect">
            <a:avLst/>
          </a:prstGeom>
        </p:spPr>
      </p:pic>
      <p:sp>
        <p:nvSpPr>
          <p:cNvPr id="8" name="TextBox 7"/>
          <p:cNvSpPr txBox="1">
            <a:spLocks noChangeArrowheads="1"/>
          </p:cNvSpPr>
          <p:nvPr/>
        </p:nvSpPr>
        <p:spPr bwMode="auto">
          <a:xfrm>
            <a:off x="3736156" y="1344751"/>
            <a:ext cx="5323707"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هدف اختصاص یکی از حالت‏های زیر به تصویر ورودی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تصویر چهره اطلاعات قابل توجهی مربوط به هویت هستند که مناسب است حذف شوند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میانگین یک حالت برای افراد مختلف</a:t>
            </a:r>
          </a:p>
          <a:p>
            <a:pPr algn="just" rtl="1">
              <a:lnSpc>
                <a:spcPct val="125000"/>
              </a:lnSpc>
              <a:spcBef>
                <a:spcPct val="0"/>
              </a:spcBef>
            </a:pP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908" y="1495930"/>
            <a:ext cx="4461149" cy="3848526"/>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r="75874" b="70275"/>
          <a:stretch/>
        </p:blipFill>
        <p:spPr>
          <a:xfrm>
            <a:off x="76100" y="1467891"/>
            <a:ext cx="914400" cy="1174819"/>
          </a:xfrm>
          <a:prstGeom prst="rect">
            <a:avLst/>
          </a:prstGeom>
        </p:spPr>
      </p:pic>
    </p:spTree>
    <p:extLst>
      <p:ext uri="{BB962C8B-B14F-4D97-AF65-F5344CB8AC3E}">
        <p14:creationId xmlns:p14="http://schemas.microsoft.com/office/powerpoint/2010/main" val="125977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Effect transition="in" filter="fade">
                                      <p:cBhvr>
                                        <p:cTn id="22" dur="500"/>
                                        <p:tgtEl>
                                          <p:spTgt spid="8">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fade">
                                      <p:cBhvr>
                                        <p:cTn id="32" dur="500"/>
                                        <p:tgtEl>
                                          <p:spTgt spid="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0" nodeType="clickEffect">
                                  <p:stCondLst>
                                    <p:cond delay="0"/>
                                  </p:stCondLst>
                                  <p:childTnLst>
                                    <p:set>
                                      <p:cBhvr rctx="PPT">
                                        <p:cTn id="36" dur="indefinite"/>
                                        <p:tgtEl>
                                          <p:spTgt spid="8">
                                            <p:txEl>
                                              <p:pRg st="0" end="0"/>
                                            </p:txEl>
                                          </p:spTgt>
                                        </p:tgtEl>
                                        <p:attrNameLst>
                                          <p:attrName>style.opacity</p:attrName>
                                        </p:attrNameLst>
                                      </p:cBhvr>
                                      <p:to>
                                        <p:strVal val="0.1"/>
                                      </p:to>
                                    </p:set>
                                    <p:animEffect filter="image" prLst="opacity: 0.1">
                                      <p:cBhvr rctx="IE">
                                        <p:cTn id="37" dur="indefinite"/>
                                        <p:tgtEl>
                                          <p:spTgt spid="8">
                                            <p:txEl>
                                              <p:pRg st="0" end="0"/>
                                            </p:txEl>
                                          </p:spTgt>
                                        </p:tgtEl>
                                      </p:cBhvr>
                                    </p:animEffect>
                                  </p:childTnLst>
                                </p:cTn>
                              </p:par>
                              <p:par>
                                <p:cTn id="38" presetID="9" presetClass="emph" presetSubtype="0" grpId="0" nodeType="withEffect">
                                  <p:stCondLst>
                                    <p:cond delay="0"/>
                                  </p:stCondLst>
                                  <p:childTnLst>
                                    <p:set>
                                      <p:cBhvr rctx="PPT">
                                        <p:cTn id="39" dur="indefinite"/>
                                        <p:tgtEl>
                                          <p:spTgt spid="8">
                                            <p:txEl>
                                              <p:pRg st="1" end="1"/>
                                            </p:txEl>
                                          </p:spTgt>
                                        </p:tgtEl>
                                        <p:attrNameLst>
                                          <p:attrName>style.opacity</p:attrName>
                                        </p:attrNameLst>
                                      </p:cBhvr>
                                      <p:to>
                                        <p:strVal val="0.1"/>
                                      </p:to>
                                    </p:set>
                                    <p:animEffect filter="image" prLst="opacity: 0.1">
                                      <p:cBhvr rctx="IE">
                                        <p:cTn id="40" dur="indefinite"/>
                                        <p:tgtEl>
                                          <p:spTgt spid="8">
                                            <p:txEl>
                                              <p:pRg st="1" end="1"/>
                                            </p:txEl>
                                          </p:spTgt>
                                        </p:tgtEl>
                                      </p:cBhvr>
                                    </p:animEffect>
                                  </p:childTnLst>
                                </p:cTn>
                              </p:par>
                              <p:par>
                                <p:cTn id="41" presetID="9" presetClass="emph" presetSubtype="0" grpId="0" nodeType="withEffect">
                                  <p:stCondLst>
                                    <p:cond delay="0"/>
                                  </p:stCondLst>
                                  <p:childTnLst>
                                    <p:set>
                                      <p:cBhvr rctx="PPT">
                                        <p:cTn id="42" dur="indefinite"/>
                                        <p:tgtEl>
                                          <p:spTgt spid="8">
                                            <p:txEl>
                                              <p:pRg st="2" end="2"/>
                                            </p:txEl>
                                          </p:spTgt>
                                        </p:tgtEl>
                                        <p:attrNameLst>
                                          <p:attrName>style.opacity</p:attrName>
                                        </p:attrNameLst>
                                      </p:cBhvr>
                                      <p:to>
                                        <p:strVal val="0.1"/>
                                      </p:to>
                                    </p:set>
                                    <p:animEffect filter="image" prLst="opacity: 0.1">
                                      <p:cBhvr rctx="IE">
                                        <p:cTn id="43" dur="indefinite"/>
                                        <p:tgtEl>
                                          <p:spTgt spid="8">
                                            <p:txEl>
                                              <p:pRg st="2" end="2"/>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dissolve">
                                      <p:cBhvr>
                                        <p:cTn id="46"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64904"/>
            <a:ext cx="9144000" cy="1569660"/>
          </a:xfrm>
          <a:prstGeom prst="rect">
            <a:avLst/>
          </a:prstGeom>
          <a:noFill/>
        </p:spPr>
        <p:txBody>
          <a:bodyPr rtlCol="1">
            <a:spAutoFit/>
          </a:bodyPr>
          <a:lstStyle/>
          <a:p>
            <a:pPr algn="ctr" rtl="1" eaLnBrk="1" hangingPunct="1">
              <a:lnSpc>
                <a:spcPct val="120000"/>
              </a:lnSpc>
              <a:defRPr/>
            </a:pP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طبقه‏بندی خطی</a:t>
            </a:r>
            <a:endPar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endParaRPr>
          </a:p>
        </p:txBody>
      </p:sp>
    </p:spTree>
    <p:extLst>
      <p:ext uri="{BB962C8B-B14F-4D97-AF65-F5344CB8AC3E}">
        <p14:creationId xmlns:p14="http://schemas.microsoft.com/office/powerpoint/2010/main" val="2998293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6000" dirty="0" smtClean="0"/>
              <a:t>طبقه‏بندی خطی و شبکه عصبی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19</a:t>
            </a:fld>
            <a:endParaRPr lang="en-US" altLang="en-US"/>
          </a:p>
        </p:txBody>
      </p:sp>
      <p:pic>
        <p:nvPicPr>
          <p:cNvPr id="4" name="Picture 3"/>
          <p:cNvPicPr>
            <a:picLocks noChangeAspect="1"/>
          </p:cNvPicPr>
          <p:nvPr/>
        </p:nvPicPr>
        <p:blipFill>
          <a:blip r:embed="rId2"/>
          <a:stretch>
            <a:fillRect/>
          </a:stretch>
        </p:blipFill>
        <p:spPr>
          <a:xfrm>
            <a:off x="392498" y="1628800"/>
            <a:ext cx="8339644" cy="4775796"/>
          </a:xfrm>
          <a:prstGeom prst="rect">
            <a:avLst/>
          </a:prstGeom>
        </p:spPr>
      </p:pic>
    </p:spTree>
    <p:extLst>
      <p:ext uri="{BB962C8B-B14F-4D97-AF65-F5344CB8AC3E}">
        <p14:creationId xmlns:p14="http://schemas.microsoft.com/office/powerpoint/2010/main" val="23978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86506"/>
            <a:ext cx="9144000" cy="1323439"/>
          </a:xfrm>
          <a:prstGeom prst="rect">
            <a:avLst/>
          </a:prstGeom>
          <a:noFill/>
        </p:spPr>
        <p:txBody>
          <a:bodyPr rtlCol="1">
            <a:spAutoFit/>
          </a:bodyPr>
          <a:lstStyle/>
          <a:p>
            <a:pPr algn="ctr" rtl="1" eaLnBrk="1" hangingPunct="1">
              <a:defRPr/>
            </a:pP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مبانی بینایی </a:t>
            </a:r>
            <a:r>
              <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کامپیوتر</a:t>
            </a:r>
          </a:p>
        </p:txBody>
      </p:sp>
      <p:sp>
        <p:nvSpPr>
          <p:cNvPr id="8195" name="TextBox 4"/>
          <p:cNvSpPr txBox="1">
            <a:spLocks noChangeArrowheads="1"/>
          </p:cNvSpPr>
          <p:nvPr/>
        </p:nvSpPr>
        <p:spPr bwMode="auto">
          <a:xfrm>
            <a:off x="-6350" y="4881563"/>
            <a:ext cx="9144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rtl="1" eaLnBrk="1" hangingPunct="1">
              <a:spcBef>
                <a:spcPct val="0"/>
              </a:spcBef>
              <a:buFontTx/>
              <a:buNone/>
            </a:pPr>
            <a:r>
              <a:rPr lang="fa-IR" altLang="en-US" sz="4000" dirty="0">
                <a:latin typeface="Arial" panose="020B0604020202020204" pitchFamily="34" charset="0"/>
                <a:cs typeface="B Nazanin" panose="00000400000000000000" pitchFamily="2" charset="-78"/>
              </a:rPr>
              <a:t>مدرس: محمدرضا محمدی</a:t>
            </a:r>
          </a:p>
          <a:p>
            <a:pPr algn="ctr" rtl="1" eaLnBrk="1" hangingPunct="1">
              <a:spcBef>
                <a:spcPct val="0"/>
              </a:spcBef>
              <a:buFontTx/>
              <a:buNone/>
            </a:pPr>
            <a:endParaRPr lang="en-US" altLang="en-US" sz="4000" dirty="0">
              <a:latin typeface="Arial" panose="020B0604020202020204" pitchFamily="34" charset="0"/>
              <a:cs typeface="B Nazanin" panose="00000400000000000000" pitchFamily="2" charset="-78"/>
            </a:endParaRPr>
          </a:p>
          <a:p>
            <a:pPr algn="ctr" rtl="1" eaLnBrk="1" hangingPunct="1">
              <a:spcBef>
                <a:spcPct val="0"/>
              </a:spcBef>
              <a:buFontTx/>
              <a:buNone/>
            </a:pPr>
            <a:r>
              <a:rPr lang="fa-IR" altLang="en-US" dirty="0" smtClean="0">
                <a:latin typeface="Arial" panose="020B0604020202020204" pitchFamily="34" charset="0"/>
                <a:cs typeface="B Nazanin" panose="00000400000000000000" pitchFamily="2" charset="-78"/>
              </a:rPr>
              <a:t>1398</a:t>
            </a:r>
            <a:endParaRPr lang="fa-IR" altLang="en-US" dirty="0">
              <a:latin typeface="Arial" panose="020B0604020202020204" pitchFamily="34" charset="0"/>
              <a:cs typeface="B Nazanin" panose="00000400000000000000" pitchFamily="2" charset="-78"/>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طبقه‏بندی خطی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20</a:t>
            </a:fld>
            <a:endParaRPr lang="en-US" altLang="en-US"/>
          </a:p>
        </p:txBody>
      </p:sp>
      <p:cxnSp>
        <p:nvCxnSpPr>
          <p:cNvPr id="5" name="Straight Arrow Connector 4"/>
          <p:cNvCxnSpPr/>
          <p:nvPr/>
        </p:nvCxnSpPr>
        <p:spPr>
          <a:xfrm>
            <a:off x="179512" y="6127982"/>
            <a:ext cx="38164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16200000">
            <a:off x="-1152636" y="4761148"/>
            <a:ext cx="38164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1643887" y="5541693"/>
            <a:ext cx="438150" cy="476250"/>
          </a:xfrm>
          <a:prstGeom prst="rect">
            <a:avLst/>
          </a:prstGeom>
        </p:spPr>
      </p:pic>
      <p:pic>
        <p:nvPicPr>
          <p:cNvPr id="8" name="Picture 7"/>
          <p:cNvPicPr>
            <a:picLocks noChangeAspect="1"/>
          </p:cNvPicPr>
          <p:nvPr/>
        </p:nvPicPr>
        <p:blipFill>
          <a:blip r:embed="rId3"/>
          <a:stretch>
            <a:fillRect/>
          </a:stretch>
        </p:blipFill>
        <p:spPr>
          <a:xfrm>
            <a:off x="961720" y="5240796"/>
            <a:ext cx="514350" cy="457200"/>
          </a:xfrm>
          <a:prstGeom prst="rect">
            <a:avLst/>
          </a:prstGeom>
        </p:spPr>
      </p:pic>
      <p:pic>
        <p:nvPicPr>
          <p:cNvPr id="12" name="Picture 11"/>
          <p:cNvPicPr>
            <a:picLocks noChangeAspect="1"/>
          </p:cNvPicPr>
          <p:nvPr/>
        </p:nvPicPr>
        <p:blipFill>
          <a:blip r:embed="rId4"/>
          <a:stretch>
            <a:fillRect/>
          </a:stretch>
        </p:blipFill>
        <p:spPr>
          <a:xfrm>
            <a:off x="1629599" y="4785388"/>
            <a:ext cx="447675" cy="590550"/>
          </a:xfrm>
          <a:prstGeom prst="rect">
            <a:avLst/>
          </a:prstGeom>
        </p:spPr>
      </p:pic>
      <p:pic>
        <p:nvPicPr>
          <p:cNvPr id="13" name="Picture 12"/>
          <p:cNvPicPr>
            <a:picLocks noChangeAspect="1"/>
          </p:cNvPicPr>
          <p:nvPr/>
        </p:nvPicPr>
        <p:blipFill>
          <a:blip r:embed="rId5"/>
          <a:stretch>
            <a:fillRect/>
          </a:stretch>
        </p:blipFill>
        <p:spPr>
          <a:xfrm>
            <a:off x="2951295" y="3681231"/>
            <a:ext cx="390525" cy="381000"/>
          </a:xfrm>
          <a:prstGeom prst="rect">
            <a:avLst/>
          </a:prstGeom>
        </p:spPr>
      </p:pic>
      <p:pic>
        <p:nvPicPr>
          <p:cNvPr id="14" name="Picture 13"/>
          <p:cNvPicPr>
            <a:picLocks noChangeAspect="1"/>
          </p:cNvPicPr>
          <p:nvPr/>
        </p:nvPicPr>
        <p:blipFill>
          <a:blip r:embed="rId6"/>
          <a:stretch>
            <a:fillRect/>
          </a:stretch>
        </p:blipFill>
        <p:spPr>
          <a:xfrm>
            <a:off x="2619445" y="3241703"/>
            <a:ext cx="314325" cy="381000"/>
          </a:xfrm>
          <a:prstGeom prst="rect">
            <a:avLst/>
          </a:prstGeom>
        </p:spPr>
      </p:pic>
      <p:pic>
        <p:nvPicPr>
          <p:cNvPr id="15" name="Picture 14"/>
          <p:cNvPicPr>
            <a:picLocks noChangeAspect="1"/>
          </p:cNvPicPr>
          <p:nvPr/>
        </p:nvPicPr>
        <p:blipFill>
          <a:blip r:embed="rId7"/>
          <a:stretch>
            <a:fillRect/>
          </a:stretch>
        </p:blipFill>
        <p:spPr>
          <a:xfrm>
            <a:off x="3118216" y="3205775"/>
            <a:ext cx="409575" cy="352425"/>
          </a:xfrm>
          <a:prstGeom prst="rect">
            <a:avLst/>
          </a:prstGeom>
        </p:spPr>
      </p:pic>
      <p:pic>
        <p:nvPicPr>
          <p:cNvPr id="16" name="Picture 15"/>
          <p:cNvPicPr>
            <a:picLocks noChangeAspect="1"/>
          </p:cNvPicPr>
          <p:nvPr/>
        </p:nvPicPr>
        <p:blipFill>
          <a:blip r:embed="rId8"/>
          <a:stretch>
            <a:fillRect/>
          </a:stretch>
        </p:blipFill>
        <p:spPr>
          <a:xfrm>
            <a:off x="2171708" y="3471816"/>
            <a:ext cx="333375" cy="457200"/>
          </a:xfrm>
          <a:prstGeom prst="rect">
            <a:avLst/>
          </a:prstGeom>
        </p:spPr>
      </p:pic>
      <p:sp>
        <p:nvSpPr>
          <p:cNvPr id="17" name="Oval 16"/>
          <p:cNvSpPr>
            <a:spLocks noChangeAspect="1"/>
          </p:cNvSpPr>
          <p:nvPr/>
        </p:nvSpPr>
        <p:spPr>
          <a:xfrm>
            <a:off x="1814399" y="5062002"/>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1833060" y="5749281"/>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1168963" y="5426563"/>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a:off x="3093747" y="3805065"/>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264808" y="3322987"/>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2745405" y="3400743"/>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2310547" y="3661049"/>
            <a:ext cx="91440" cy="9144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7"/>
          <a:stretch>
            <a:fillRect/>
          </a:stretch>
        </p:blipFill>
        <p:spPr>
          <a:xfrm>
            <a:off x="7483707" y="4998107"/>
            <a:ext cx="409575" cy="352425"/>
          </a:xfrm>
          <a:prstGeom prst="rect">
            <a:avLst/>
          </a:prstGeom>
        </p:spPr>
      </p:pic>
      <p:pic>
        <p:nvPicPr>
          <p:cNvPr id="26" name="Picture 25"/>
          <p:cNvPicPr>
            <a:picLocks noChangeAspect="1"/>
          </p:cNvPicPr>
          <p:nvPr/>
        </p:nvPicPr>
        <p:blipFill>
          <a:blip r:embed="rId5"/>
          <a:stretch>
            <a:fillRect/>
          </a:stretch>
        </p:blipFill>
        <p:spPr>
          <a:xfrm>
            <a:off x="7493231" y="5649878"/>
            <a:ext cx="390525" cy="381000"/>
          </a:xfrm>
          <a:prstGeom prst="rect">
            <a:avLst/>
          </a:prstGeom>
        </p:spPr>
      </p:pic>
      <p:pic>
        <p:nvPicPr>
          <p:cNvPr id="27" name="Picture 26"/>
          <p:cNvPicPr>
            <a:picLocks noChangeAspect="1"/>
          </p:cNvPicPr>
          <p:nvPr/>
        </p:nvPicPr>
        <p:blipFill>
          <a:blip r:embed="rId6"/>
          <a:stretch>
            <a:fillRect/>
          </a:stretch>
        </p:blipFill>
        <p:spPr>
          <a:xfrm>
            <a:off x="7533904" y="6330224"/>
            <a:ext cx="314325" cy="381000"/>
          </a:xfrm>
          <a:prstGeom prst="rect">
            <a:avLst/>
          </a:prstGeom>
        </p:spPr>
      </p:pic>
      <p:pic>
        <p:nvPicPr>
          <p:cNvPr id="28" name="Picture 27"/>
          <p:cNvPicPr>
            <a:picLocks noChangeAspect="1"/>
          </p:cNvPicPr>
          <p:nvPr/>
        </p:nvPicPr>
        <p:blipFill>
          <a:blip r:embed="rId4"/>
          <a:stretch>
            <a:fillRect/>
          </a:stretch>
        </p:blipFill>
        <p:spPr>
          <a:xfrm>
            <a:off x="5757466" y="4872922"/>
            <a:ext cx="447675" cy="590550"/>
          </a:xfrm>
          <a:prstGeom prst="rect">
            <a:avLst/>
          </a:prstGeom>
        </p:spPr>
      </p:pic>
      <p:pic>
        <p:nvPicPr>
          <p:cNvPr id="29" name="Picture 28"/>
          <p:cNvPicPr>
            <a:picLocks noChangeAspect="1"/>
          </p:cNvPicPr>
          <p:nvPr/>
        </p:nvPicPr>
        <p:blipFill>
          <a:blip r:embed="rId2"/>
          <a:stretch>
            <a:fillRect/>
          </a:stretch>
        </p:blipFill>
        <p:spPr>
          <a:xfrm>
            <a:off x="5772928" y="5602253"/>
            <a:ext cx="438150" cy="476250"/>
          </a:xfrm>
          <a:prstGeom prst="rect">
            <a:avLst/>
          </a:prstGeom>
        </p:spPr>
      </p:pic>
      <p:pic>
        <p:nvPicPr>
          <p:cNvPr id="30" name="Picture 29"/>
          <p:cNvPicPr>
            <a:picLocks noChangeAspect="1"/>
          </p:cNvPicPr>
          <p:nvPr/>
        </p:nvPicPr>
        <p:blipFill>
          <a:blip r:embed="rId3"/>
          <a:stretch>
            <a:fillRect/>
          </a:stretch>
        </p:blipFill>
        <p:spPr>
          <a:xfrm>
            <a:off x="5724128" y="6284168"/>
            <a:ext cx="514350" cy="457200"/>
          </a:xfrm>
          <a:prstGeom prst="rect">
            <a:avLst/>
          </a:prstGeom>
        </p:spPr>
      </p:pic>
      <p:sp>
        <p:nvSpPr>
          <p:cNvPr id="31" name="TextBox 30"/>
          <p:cNvSpPr txBox="1">
            <a:spLocks noChangeArrowheads="1"/>
          </p:cNvSpPr>
          <p:nvPr/>
        </p:nvSpPr>
        <p:spPr bwMode="auto">
          <a:xfrm>
            <a:off x="74457" y="1376011"/>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عنوان مثال می‏خواهیم دو کاراکتر 2 و 5 را بازشناسی کنیم</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داده‏های آموزشی</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داده آزمون</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33" name="TextBox 32"/>
          <p:cNvSpPr txBox="1">
            <a:spLocks noChangeArrowheads="1"/>
          </p:cNvSpPr>
          <p:nvPr/>
        </p:nvSpPr>
        <p:spPr bwMode="auto">
          <a:xfrm>
            <a:off x="7559023"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FF00FF"/>
                </a:solidFill>
                <a:latin typeface="Cambria Math" panose="02040503050406030204" pitchFamily="18" charset="0"/>
                <a:ea typeface="Cambria Math" panose="02040503050406030204" pitchFamily="18" charset="0"/>
                <a:cs typeface="B Nazanin" panose="00000400000000000000" pitchFamily="2" charset="-78"/>
              </a:rPr>
              <a:t>2</a:t>
            </a:r>
            <a:endParaRPr lang="en-US" altLang="en-US" dirty="0">
              <a:solidFill>
                <a:srgbClr val="FF00FF"/>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34" name="TextBox 33"/>
          <p:cNvSpPr txBox="1">
            <a:spLocks noChangeArrowheads="1"/>
          </p:cNvSpPr>
          <p:nvPr/>
        </p:nvSpPr>
        <p:spPr bwMode="auto">
          <a:xfrm>
            <a:off x="5870882"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15D2FF"/>
                </a:solidFill>
                <a:latin typeface="Cambria Math" panose="02040503050406030204" pitchFamily="18" charset="0"/>
                <a:ea typeface="Cambria Math" panose="02040503050406030204" pitchFamily="18" charset="0"/>
                <a:cs typeface="B Nazanin" panose="00000400000000000000" pitchFamily="2" charset="-78"/>
              </a:rPr>
              <a:t>5</a:t>
            </a:r>
            <a:endParaRPr lang="en-US" altLang="en-US" dirty="0">
              <a:solidFill>
                <a:srgbClr val="15D2FF"/>
              </a:solidFill>
              <a:latin typeface="Cambria Math" panose="02040503050406030204" pitchFamily="18" charset="0"/>
              <a:ea typeface="Cambria Math" panose="02040503050406030204" pitchFamily="18" charset="0"/>
              <a:cs typeface="B Nazanin" panose="00000400000000000000" pitchFamily="2" charset="-78"/>
            </a:endParaRPr>
          </a:p>
        </p:txBody>
      </p:sp>
      <p:pic>
        <p:nvPicPr>
          <p:cNvPr id="35" name="Picture 34"/>
          <p:cNvPicPr>
            <a:picLocks noChangeAspect="1"/>
          </p:cNvPicPr>
          <p:nvPr/>
        </p:nvPicPr>
        <p:blipFill>
          <a:blip r:embed="rId8"/>
          <a:stretch>
            <a:fillRect/>
          </a:stretch>
        </p:blipFill>
        <p:spPr>
          <a:xfrm>
            <a:off x="6677736" y="4944076"/>
            <a:ext cx="333375" cy="457200"/>
          </a:xfrm>
          <a:prstGeom prst="rect">
            <a:avLst/>
          </a:prstGeom>
        </p:spPr>
      </p:pic>
      <p:sp>
        <p:nvSpPr>
          <p:cNvPr id="36" name="TextBox 35"/>
          <p:cNvSpPr txBox="1">
            <a:spLocks noChangeArrowheads="1"/>
          </p:cNvSpPr>
          <p:nvPr/>
        </p:nvSpPr>
        <p:spPr bwMode="auto">
          <a:xfrm>
            <a:off x="6677736"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00B050"/>
                </a:solidFill>
                <a:latin typeface="Cambria Math" panose="02040503050406030204" pitchFamily="18" charset="0"/>
                <a:ea typeface="Cambria Math" panose="02040503050406030204" pitchFamily="18" charset="0"/>
                <a:cs typeface="B Nazanin" panose="00000400000000000000" pitchFamily="2" charset="-78"/>
              </a:rPr>
              <a:t>؟</a:t>
            </a:r>
            <a:endParaRPr lang="en-US" altLang="en-US" dirty="0">
              <a:solidFill>
                <a:srgbClr val="00B050"/>
              </a:solidFill>
              <a:latin typeface="Cambria Math" panose="02040503050406030204" pitchFamily="18" charset="0"/>
              <a:ea typeface="Cambria Math" panose="02040503050406030204" pitchFamily="18" charset="0"/>
              <a:cs typeface="B Nazanin" panose="00000400000000000000" pitchFamily="2" charset="-78"/>
            </a:endParaRPr>
          </a:p>
        </p:txBody>
      </p:sp>
      <p:cxnSp>
        <p:nvCxnSpPr>
          <p:cNvPr id="9" name="Straight Connector 8"/>
          <p:cNvCxnSpPr/>
          <p:nvPr/>
        </p:nvCxnSpPr>
        <p:spPr>
          <a:xfrm>
            <a:off x="323528" y="3036432"/>
            <a:ext cx="3816424" cy="2507578"/>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83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3">
                                            <p:txEl>
                                              <p:pRg st="0" end="0"/>
                                            </p:txEl>
                                          </p:spTgt>
                                        </p:tgtEl>
                                        <p:attrNameLst>
                                          <p:attrName>style.visibility</p:attrName>
                                        </p:attrNameLst>
                                      </p:cBhvr>
                                      <p:to>
                                        <p:strVal val="visible"/>
                                      </p:to>
                                    </p:set>
                                    <p:animEffect transition="in" filter="fade">
                                      <p:cBhvr>
                                        <p:cTn id="16" dur="500"/>
                                        <p:tgtEl>
                                          <p:spTgt spid="33">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up)">
                                      <p:cBhvr>
                                        <p:cTn id="20" dur="500"/>
                                        <p:tgtEl>
                                          <p:spTgt spid="25"/>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childTnLst>
                          </p:cTn>
                        </p:par>
                        <p:par>
                          <p:cTn id="25" fill="hold">
                            <p:stCondLst>
                              <p:cond delay="2000"/>
                            </p:stCondLst>
                            <p:childTnLst>
                              <p:par>
                                <p:cTn id="26" presetID="22" presetClass="entr" presetSubtype="1"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up)">
                                      <p:cBhvr>
                                        <p:cTn id="28" dur="500"/>
                                        <p:tgtEl>
                                          <p:spTgt spid="27"/>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4">
                                            <p:txEl>
                                              <p:pRg st="0" end="0"/>
                                            </p:txEl>
                                          </p:spTgt>
                                        </p:tgtEl>
                                        <p:attrNameLst>
                                          <p:attrName>style.visibility</p:attrName>
                                        </p:attrNameLst>
                                      </p:cBhvr>
                                      <p:to>
                                        <p:strVal val="visible"/>
                                      </p:to>
                                    </p:set>
                                    <p:animEffect transition="in" filter="fade">
                                      <p:cBhvr>
                                        <p:cTn id="32" dur="500"/>
                                        <p:tgtEl>
                                          <p:spTgt spid="34">
                                            <p:txEl>
                                              <p:pRg st="0" end="0"/>
                                            </p:txEl>
                                          </p:spTgt>
                                        </p:tgtEl>
                                      </p:cBhvr>
                                    </p:animEffect>
                                  </p:childTnLst>
                                </p:cTn>
                              </p:par>
                            </p:childTnLst>
                          </p:cTn>
                        </p:par>
                        <p:par>
                          <p:cTn id="33" fill="hold">
                            <p:stCondLst>
                              <p:cond delay="3000"/>
                            </p:stCondLst>
                            <p:childTnLst>
                              <p:par>
                                <p:cTn id="34" presetID="22" presetClass="entr" presetSubtype="1"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wipe(up)">
                                      <p:cBhvr>
                                        <p:cTn id="36" dur="500"/>
                                        <p:tgtEl>
                                          <p:spTgt spid="28"/>
                                        </p:tgtEl>
                                      </p:cBhvr>
                                    </p:animEffect>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up)">
                                      <p:cBhvr>
                                        <p:cTn id="40" dur="500"/>
                                        <p:tgtEl>
                                          <p:spTgt spid="29"/>
                                        </p:tgtEl>
                                      </p:cBhvr>
                                    </p:animEffect>
                                  </p:childTnLst>
                                </p:cTn>
                              </p:par>
                            </p:childTnLst>
                          </p:cTn>
                        </p:par>
                        <p:par>
                          <p:cTn id="41" fill="hold">
                            <p:stCondLst>
                              <p:cond delay="4000"/>
                            </p:stCondLst>
                            <p:childTnLst>
                              <p:par>
                                <p:cTn id="42" presetID="22" presetClass="entr" presetSubtype="1" fill="hold" nodeType="after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up)">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Effect transition="in" filter="fade">
                                      <p:cBhvr>
                                        <p:cTn id="49" dur="500"/>
                                        <p:tgtEl>
                                          <p:spTgt spid="6"/>
                                        </p:tgtEl>
                                      </p:cBhvr>
                                    </p:animEffect>
                                  </p:childTnLst>
                                </p:cTn>
                              </p:par>
                              <p:par>
                                <p:cTn id="50" presetID="10" presetClass="entr" presetSubtype="0" fill="hold"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childTnLst>
                          </p:cTn>
                        </p:par>
                        <p:par>
                          <p:cTn id="67" fill="hold">
                            <p:stCondLst>
                              <p:cond delay="1500"/>
                            </p:stCondLst>
                            <p:childTnLst>
                              <p:par>
                                <p:cTn id="68" presetID="10" presetClass="entr" presetSubtype="0" fill="hold" grpId="0" nodeType="after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par>
                                <p:cTn id="71" presetID="10"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par>
                          <p:cTn id="74" fill="hold">
                            <p:stCondLst>
                              <p:cond delay="2000"/>
                            </p:stCondLst>
                            <p:childTnLst>
                              <p:par>
                                <p:cTn id="75" presetID="10" presetClass="entr" presetSubtype="0" fill="hold" grpId="0" nodeType="after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par>
                                <p:cTn id="78" presetID="10" presetClass="entr" presetSubtype="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500"/>
                                        <p:tgtEl>
                                          <p:spTgt spid="17"/>
                                        </p:tgtEl>
                                      </p:cBhvr>
                                    </p:animEffect>
                                  </p:childTnLst>
                                </p:cTn>
                              </p:par>
                              <p:par>
                                <p:cTn id="85" presetID="10" presetClass="entr" presetSubtype="0"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childTnLst>
                          </p:cTn>
                        </p:par>
                        <p:par>
                          <p:cTn id="88" fill="hold">
                            <p:stCondLst>
                              <p:cond delay="3000"/>
                            </p:stCondLst>
                            <p:childTnLst>
                              <p:par>
                                <p:cTn id="89" presetID="10" presetClass="entr" presetSubtype="0"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500"/>
                                        <p:tgtEl>
                                          <p:spTgt spid="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fill="hold" nodeType="click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wipe(right)">
                                      <p:cBhvr>
                                        <p:cTn id="99" dur="500"/>
                                        <p:tgtEl>
                                          <p:spTgt spid="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31">
                                            <p:txEl>
                                              <p:pRg st="2" end="2"/>
                                            </p:txEl>
                                          </p:spTgt>
                                        </p:tgtEl>
                                        <p:attrNameLst>
                                          <p:attrName>style.visibility</p:attrName>
                                        </p:attrNameLst>
                                      </p:cBhvr>
                                      <p:to>
                                        <p:strVal val="visible"/>
                                      </p:to>
                                    </p:set>
                                    <p:animEffect transition="in" filter="fade">
                                      <p:cBhvr>
                                        <p:cTn id="104" dur="500"/>
                                        <p:tgtEl>
                                          <p:spTgt spid="31">
                                            <p:txEl>
                                              <p:pRg st="2" end="2"/>
                                            </p:txEl>
                                          </p:spTgt>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36">
                                            <p:txEl>
                                              <p:pRg st="0" end="0"/>
                                            </p:txEl>
                                          </p:spTgt>
                                        </p:tgtEl>
                                        <p:attrNameLst>
                                          <p:attrName>style.visibility</p:attrName>
                                        </p:attrNameLst>
                                      </p:cBhvr>
                                      <p:to>
                                        <p:strVal val="visible"/>
                                      </p:to>
                                    </p:set>
                                    <p:animEffect transition="in" filter="fade">
                                      <p:cBhvr>
                                        <p:cTn id="108" dur="500"/>
                                        <p:tgtEl>
                                          <p:spTgt spid="36">
                                            <p:txEl>
                                              <p:pRg st="0" end="0"/>
                                            </p:txEl>
                                          </p:spTgt>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up)">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3"/>
                                        </p:tgtEl>
                                        <p:attrNameLst>
                                          <p:attrName>style.visibility</p:attrName>
                                        </p:attrNameLst>
                                      </p:cBhvr>
                                      <p:to>
                                        <p:strVal val="visible"/>
                                      </p:to>
                                    </p:set>
                                    <p:animEffect transition="in" filter="fade">
                                      <p:cBhvr>
                                        <p:cTn id="117" dur="500"/>
                                        <p:tgtEl>
                                          <p:spTgt spid="23"/>
                                        </p:tgtEl>
                                      </p:cBhvr>
                                    </p:animEffect>
                                  </p:childTnLst>
                                </p:cTn>
                              </p:par>
                              <p:par>
                                <p:cTn id="118" presetID="10" presetClass="entr" presetSubtype="0" fill="hold" nodeType="withEffect">
                                  <p:stCondLst>
                                    <p:cond delay="0"/>
                                  </p:stCondLst>
                                  <p:childTnLst>
                                    <p:set>
                                      <p:cBhvr>
                                        <p:cTn id="119" dur="1" fill="hold">
                                          <p:stCondLst>
                                            <p:cond delay="0"/>
                                          </p:stCondLst>
                                        </p:cTn>
                                        <p:tgtEl>
                                          <p:spTgt spid="16"/>
                                        </p:tgtEl>
                                        <p:attrNameLst>
                                          <p:attrName>style.visibility</p:attrName>
                                        </p:attrNameLst>
                                      </p:cBhvr>
                                      <p:to>
                                        <p:strVal val="visible"/>
                                      </p:to>
                                    </p:set>
                                    <p:animEffect transition="in" filter="fade">
                                      <p:cBhvr>
                                        <p:cTn id="1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err="1"/>
              <a:t>طبقه‏بندی</a:t>
            </a:r>
            <a:r>
              <a:rPr lang="fa-IR" dirty="0"/>
              <a:t> </a:t>
            </a:r>
            <a:r>
              <a:rPr lang="fa-IR" dirty="0" smtClean="0"/>
              <a:t>خطی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21</a:t>
            </a:fld>
            <a:endParaRPr lang="en-US" altLang="en-US"/>
          </a:p>
        </p:txBody>
      </p:sp>
      <p:sp>
        <p:nvSpPr>
          <p:cNvPr id="4" name="TextBox 3"/>
          <p:cNvSpPr txBox="1">
            <a:spLocks noChangeArrowheads="1"/>
          </p:cNvSpPr>
          <p:nvPr/>
        </p:nvSpPr>
        <p:spPr bwMode="auto">
          <a:xfrm>
            <a:off x="168275" y="1370728"/>
            <a:ext cx="8788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این روش پیکسل‏های تصویر ورودی در ضرایبی ضرب شده و نتایج با یکدیگر جمع می‏شوند تا امتیاز مربوط به هر کلاس محاسب شود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239086" y="3609509"/>
            <a:ext cx="8673016" cy="31932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833945" y="3669907"/>
                <a:ext cx="230306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B050"/>
                          </a:solidFill>
                          <a:latin typeface="Cambria Math" panose="02040503050406030204" pitchFamily="18" charset="0"/>
                        </a:rPr>
                        <m:t>𝐟</m:t>
                      </m:r>
                      <m:d>
                        <m:dPr>
                          <m:ctrlPr>
                            <a:rPr lang="en-US" sz="2800" b="1" i="1" smtClean="0">
                              <a:latin typeface="Cambria Math" panose="02040503050406030204" pitchFamily="18" charset="0"/>
                            </a:rPr>
                          </m:ctrlPr>
                        </m:dPr>
                        <m:e>
                          <m:r>
                            <a:rPr lang="en-US" sz="2800" b="1" i="0" smtClean="0">
                              <a:solidFill>
                                <a:srgbClr val="0000C8"/>
                              </a:solidFill>
                              <a:latin typeface="Cambria Math" panose="02040503050406030204" pitchFamily="18" charset="0"/>
                            </a:rPr>
                            <m:t>𝐱</m:t>
                          </m:r>
                          <m:r>
                            <a:rPr lang="en-US" sz="2800" b="1" i="0" smtClean="0">
                              <a:latin typeface="Cambria Math" panose="02040503050406030204" pitchFamily="18" charset="0"/>
                            </a:rPr>
                            <m:t>,</m:t>
                          </m:r>
                          <m:r>
                            <a:rPr lang="en-US" sz="2800" b="1" i="0" smtClean="0">
                              <a:solidFill>
                                <a:srgbClr val="FF0000"/>
                              </a:solidFill>
                              <a:latin typeface="Cambria Math" panose="02040503050406030204" pitchFamily="18" charset="0"/>
                            </a:rPr>
                            <m:t>𝐖</m:t>
                          </m:r>
                        </m:e>
                      </m:d>
                      <m:r>
                        <a:rPr lang="en-US" sz="2800" b="1" i="0" smtClean="0">
                          <a:latin typeface="Cambria Math" panose="02040503050406030204" pitchFamily="18" charset="0"/>
                        </a:rPr>
                        <m:t>=</m:t>
                      </m:r>
                      <m:r>
                        <a:rPr lang="en-US" sz="2800" b="1" i="0" smtClean="0">
                          <a:solidFill>
                            <a:srgbClr val="FF0000"/>
                          </a:solidFill>
                          <a:latin typeface="Cambria Math" panose="02040503050406030204" pitchFamily="18" charset="0"/>
                        </a:rPr>
                        <m:t>𝐖</m:t>
                      </m:r>
                      <m:r>
                        <a:rPr lang="en-US" sz="2800" b="1" i="0" smtClean="0">
                          <a:latin typeface="Cambria Math" panose="02040503050406030204" pitchFamily="18" charset="0"/>
                        </a:rPr>
                        <m:t> </m:t>
                      </m:r>
                      <m:r>
                        <a:rPr lang="en-US" sz="2800" b="1" i="0" smtClean="0">
                          <a:solidFill>
                            <a:srgbClr val="0000C8"/>
                          </a:solidFill>
                          <a:latin typeface="Cambria Math" panose="02040503050406030204" pitchFamily="18" charset="0"/>
                        </a:rPr>
                        <m:t>𝐱</m:t>
                      </m:r>
                    </m:oMath>
                  </m:oMathPara>
                </a14:m>
                <a:endParaRPr lang="en-US" sz="2800" b="1" dirty="0"/>
              </a:p>
            </p:txBody>
          </p:sp>
        </mc:Choice>
        <mc:Fallback xmlns="">
          <p:sp>
            <p:nvSpPr>
              <p:cNvPr id="7" name="TextBox 6"/>
              <p:cNvSpPr txBox="1">
                <a:spLocks noRot="1" noChangeAspect="1" noMove="1" noResize="1" noEditPoints="1" noAdjustHandles="1" noChangeArrowheads="1" noChangeShapeType="1" noTextEdit="1"/>
              </p:cNvSpPr>
              <p:nvPr/>
            </p:nvSpPr>
            <p:spPr>
              <a:xfrm>
                <a:off x="2833945" y="3669907"/>
                <a:ext cx="2303066" cy="430887"/>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p:cNvCxnSpPr/>
          <p:nvPr/>
        </p:nvCxnSpPr>
        <p:spPr>
          <a:xfrm flipV="1">
            <a:off x="5060811" y="3505060"/>
            <a:ext cx="472142" cy="221998"/>
          </a:xfrm>
          <a:prstGeom prst="straightConnector1">
            <a:avLst/>
          </a:prstGeom>
          <a:ln w="38100">
            <a:solidFill>
              <a:srgbClr val="0000C8"/>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996279" y="3081589"/>
                <a:ext cx="13631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0000C8"/>
                          </a:solidFill>
                          <a:latin typeface="Cambria Math" panose="02040503050406030204" pitchFamily="18" charset="0"/>
                        </a:rPr>
                        <m:t>𝟑𝟎𝟕𝟐</m:t>
                      </m:r>
                      <m:r>
                        <a:rPr lang="en-US" sz="2400" b="1" i="1" smtClean="0">
                          <a:solidFill>
                            <a:srgbClr val="0000C8"/>
                          </a:solidFill>
                          <a:latin typeface="Cambria Math" panose="02040503050406030204" pitchFamily="18" charset="0"/>
                          <a:ea typeface="Cambria Math" panose="02040503050406030204" pitchFamily="18" charset="0"/>
                        </a:rPr>
                        <m:t>×</m:t>
                      </m:r>
                      <m:r>
                        <a:rPr lang="en-US" sz="2400" b="1" i="1" smtClean="0">
                          <a:solidFill>
                            <a:srgbClr val="0000C8"/>
                          </a:solidFill>
                          <a:latin typeface="Cambria Math" panose="02040503050406030204" pitchFamily="18" charset="0"/>
                          <a:ea typeface="Cambria Math" panose="02040503050406030204" pitchFamily="18" charset="0"/>
                        </a:rPr>
                        <m:t>𝟏</m:t>
                      </m:r>
                    </m:oMath>
                  </m:oMathPara>
                </a14:m>
                <a:endParaRPr lang="en-US" sz="2400" b="1" dirty="0"/>
              </a:p>
            </p:txBody>
          </p:sp>
        </mc:Choice>
        <mc:Fallback xmlns="">
          <p:sp>
            <p:nvSpPr>
              <p:cNvPr id="10" name="TextBox 9"/>
              <p:cNvSpPr txBox="1">
                <a:spLocks noRot="1" noChangeAspect="1" noMove="1" noResize="1" noEditPoints="1" noAdjustHandles="1" noChangeArrowheads="1" noChangeShapeType="1" noTextEdit="1"/>
              </p:cNvSpPr>
              <p:nvPr/>
            </p:nvSpPr>
            <p:spPr>
              <a:xfrm>
                <a:off x="4996279" y="3081589"/>
                <a:ext cx="1363129" cy="369332"/>
              </a:xfrm>
              <a:prstGeom prst="rect">
                <a:avLst/>
              </a:prstGeom>
              <a:blipFill>
                <a:blip r:embed="rId5"/>
                <a:stretch>
                  <a:fillRect l="-4484" r="-4484" b="-10000"/>
                </a:stretch>
              </a:blipFill>
            </p:spPr>
            <p:txBody>
              <a:bodyPr/>
              <a:lstStyle/>
              <a:p>
                <a:r>
                  <a:rPr lang="en-US">
                    <a:noFill/>
                  </a:rPr>
                  <a:t> </a:t>
                </a:r>
              </a:p>
            </p:txBody>
          </p:sp>
        </mc:Fallback>
      </mc:AlternateContent>
      <p:cxnSp>
        <p:nvCxnSpPr>
          <p:cNvPr id="11" name="Straight Arrow Connector 10"/>
          <p:cNvCxnSpPr/>
          <p:nvPr/>
        </p:nvCxnSpPr>
        <p:spPr>
          <a:xfrm flipH="1" flipV="1">
            <a:off x="2540762" y="3444131"/>
            <a:ext cx="403983" cy="2554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1956470" y="3016002"/>
                <a:ext cx="9944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B050"/>
                          </a:solidFill>
                          <a:latin typeface="Cambria Math" panose="02040503050406030204" pitchFamily="18" charset="0"/>
                          <a:ea typeface="Cambria Math" panose="02040503050406030204" pitchFamily="18" charset="0"/>
                        </a:rPr>
                        <m:t>𝟏𝟎</m:t>
                      </m:r>
                      <m:r>
                        <a:rPr lang="en-US" sz="2400" b="1" i="1" smtClean="0">
                          <a:solidFill>
                            <a:srgbClr val="00B050"/>
                          </a:solidFill>
                          <a:latin typeface="Cambria Math" panose="02040503050406030204" pitchFamily="18" charset="0"/>
                          <a:ea typeface="Cambria Math" panose="02040503050406030204" pitchFamily="18" charset="0"/>
                        </a:rPr>
                        <m:t>×</m:t>
                      </m:r>
                      <m:r>
                        <a:rPr lang="en-US" sz="2400" b="1" i="1" smtClean="0">
                          <a:solidFill>
                            <a:srgbClr val="00B050"/>
                          </a:solidFill>
                          <a:latin typeface="Cambria Math" panose="02040503050406030204" pitchFamily="18" charset="0"/>
                          <a:ea typeface="Cambria Math" panose="02040503050406030204" pitchFamily="18" charset="0"/>
                        </a:rPr>
                        <m:t>𝟏</m:t>
                      </m:r>
                    </m:oMath>
                  </m:oMathPara>
                </a14:m>
                <a:endParaRPr lang="en-US" sz="2400" b="1" dirty="0">
                  <a:solidFill>
                    <a:srgbClr val="00B05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956470" y="3016002"/>
                <a:ext cx="994439" cy="369332"/>
              </a:xfrm>
              <a:prstGeom prst="rect">
                <a:avLst/>
              </a:prstGeom>
              <a:blipFill>
                <a:blip r:embed="rId6"/>
                <a:stretch>
                  <a:fillRect l="-6135" r="-5521" b="-10000"/>
                </a:stretch>
              </a:blipFill>
            </p:spPr>
            <p:txBody>
              <a:bodyPr/>
              <a:lstStyle/>
              <a:p>
                <a:r>
                  <a:rPr lang="en-US">
                    <a:noFill/>
                  </a:rPr>
                  <a:t> </a:t>
                </a:r>
              </a:p>
            </p:txBody>
          </p:sp>
        </mc:Fallback>
      </mc:AlternateContent>
      <p:cxnSp>
        <p:nvCxnSpPr>
          <p:cNvPr id="14" name="Straight Arrow Connector 13"/>
          <p:cNvCxnSpPr/>
          <p:nvPr/>
        </p:nvCxnSpPr>
        <p:spPr>
          <a:xfrm flipH="1" flipV="1">
            <a:off x="4270849" y="3483802"/>
            <a:ext cx="294149" cy="19543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3347390" y="3074799"/>
                <a:ext cx="15474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FF0000"/>
                          </a:solidFill>
                          <a:latin typeface="Cambria Math" panose="02040503050406030204" pitchFamily="18" charset="0"/>
                          <a:ea typeface="Cambria Math" panose="02040503050406030204" pitchFamily="18" charset="0"/>
                        </a:rPr>
                        <m:t>𝟏𝟎</m:t>
                      </m:r>
                      <m:r>
                        <a:rPr lang="en-US" sz="2400" b="1" i="1" smtClean="0">
                          <a:solidFill>
                            <a:srgbClr val="FF0000"/>
                          </a:solidFill>
                          <a:latin typeface="Cambria Math" panose="02040503050406030204" pitchFamily="18" charset="0"/>
                          <a:ea typeface="Cambria Math" panose="02040503050406030204" pitchFamily="18" charset="0"/>
                        </a:rPr>
                        <m:t>×</m:t>
                      </m:r>
                      <m:r>
                        <a:rPr lang="en-US" sz="2400" b="1" i="1" smtClean="0">
                          <a:solidFill>
                            <a:srgbClr val="FF0000"/>
                          </a:solidFill>
                          <a:latin typeface="Cambria Math" panose="02040503050406030204" pitchFamily="18" charset="0"/>
                          <a:ea typeface="Cambria Math" panose="02040503050406030204" pitchFamily="18" charset="0"/>
                        </a:rPr>
                        <m:t>𝟑𝟎𝟕𝟐</m:t>
                      </m:r>
                    </m:oMath>
                  </m:oMathPara>
                </a14:m>
                <a:endParaRPr lang="en-US" sz="2400" b="1"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47390" y="3074799"/>
                <a:ext cx="1547475" cy="369332"/>
              </a:xfrm>
              <a:prstGeom prst="rect">
                <a:avLst/>
              </a:prstGeom>
              <a:blipFill>
                <a:blip r:embed="rId7"/>
                <a:stretch>
                  <a:fillRect l="-3543" r="-3937"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5171611" y="3684284"/>
                <a:ext cx="6636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FF00FF"/>
                          </a:solidFill>
                          <a:latin typeface="Cambria Math" panose="02040503050406030204" pitchFamily="18" charset="0"/>
                        </a:rPr>
                        <m:t>+ </m:t>
                      </m:r>
                      <m:r>
                        <a:rPr lang="en-US" sz="2800" b="1" i="0" smtClean="0">
                          <a:solidFill>
                            <a:srgbClr val="FF00FF"/>
                          </a:solidFill>
                          <a:latin typeface="Cambria Math" panose="02040503050406030204" pitchFamily="18" charset="0"/>
                        </a:rPr>
                        <m:t>𝐛</m:t>
                      </m:r>
                    </m:oMath>
                  </m:oMathPara>
                </a14:m>
                <a:endParaRPr lang="en-US" sz="2800" b="1" dirty="0">
                  <a:solidFill>
                    <a:srgbClr val="FF00FF"/>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171611" y="3684284"/>
                <a:ext cx="663643" cy="430887"/>
              </a:xfrm>
              <a:prstGeom prst="rect">
                <a:avLst/>
              </a:prstGeom>
              <a:blipFill>
                <a:blip r:embed="rId8"/>
                <a:stretch>
                  <a:fillRect/>
                </a:stretch>
              </a:blipFill>
            </p:spPr>
            <p:txBody>
              <a:bodyPr/>
              <a:lstStyle/>
              <a:p>
                <a:r>
                  <a:rPr lang="en-US">
                    <a:noFill/>
                  </a:rPr>
                  <a:t> </a:t>
                </a:r>
              </a:p>
            </p:txBody>
          </p:sp>
        </mc:Fallback>
      </mc:AlternateContent>
      <p:cxnSp>
        <p:nvCxnSpPr>
          <p:cNvPr id="20" name="Straight Arrow Connector 19"/>
          <p:cNvCxnSpPr/>
          <p:nvPr/>
        </p:nvCxnSpPr>
        <p:spPr>
          <a:xfrm flipV="1">
            <a:off x="5896602" y="3827944"/>
            <a:ext cx="485612" cy="83012"/>
          </a:xfrm>
          <a:prstGeom prst="straightConnector1">
            <a:avLst/>
          </a:prstGeom>
          <a:ln w="38100">
            <a:solidFill>
              <a:srgbClr val="FF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p:cNvSpPr txBox="1"/>
              <p:nvPr/>
            </p:nvSpPr>
            <p:spPr>
              <a:xfrm>
                <a:off x="6430564" y="3586540"/>
                <a:ext cx="99443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1" i="0" smtClean="0">
                          <a:solidFill>
                            <a:srgbClr val="FF00FF"/>
                          </a:solidFill>
                          <a:latin typeface="Cambria Math" panose="02040503050406030204" pitchFamily="18" charset="0"/>
                        </a:rPr>
                        <m:t>𝟏𝟎</m:t>
                      </m:r>
                      <m:r>
                        <a:rPr lang="en-US" sz="2400" b="1" i="1" smtClean="0">
                          <a:solidFill>
                            <a:srgbClr val="FF00FF"/>
                          </a:solidFill>
                          <a:latin typeface="Cambria Math" panose="02040503050406030204" pitchFamily="18" charset="0"/>
                          <a:ea typeface="Cambria Math" panose="02040503050406030204" pitchFamily="18" charset="0"/>
                        </a:rPr>
                        <m:t>×</m:t>
                      </m:r>
                      <m:r>
                        <a:rPr lang="en-US" sz="2400" b="1" i="1" smtClean="0">
                          <a:solidFill>
                            <a:srgbClr val="FF00FF"/>
                          </a:solidFill>
                          <a:latin typeface="Cambria Math" panose="02040503050406030204" pitchFamily="18" charset="0"/>
                          <a:ea typeface="Cambria Math" panose="02040503050406030204" pitchFamily="18" charset="0"/>
                        </a:rPr>
                        <m:t>𝟏</m:t>
                      </m:r>
                    </m:oMath>
                  </m:oMathPara>
                </a14:m>
                <a:endParaRPr lang="en-US" sz="2400" b="1" dirty="0">
                  <a:solidFill>
                    <a:srgbClr val="FF00FF"/>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430564" y="3586540"/>
                <a:ext cx="994439" cy="369332"/>
              </a:xfrm>
              <a:prstGeom prst="rect">
                <a:avLst/>
              </a:prstGeom>
              <a:blipFill>
                <a:blip r:embed="rId9"/>
                <a:stretch>
                  <a:fillRect l="-6135" r="-5521" b="-9836"/>
                </a:stretch>
              </a:blipFill>
            </p:spPr>
            <p:txBody>
              <a:bodyPr/>
              <a:lstStyle/>
              <a:p>
                <a:r>
                  <a:rPr lang="en-US">
                    <a:noFill/>
                  </a:rPr>
                  <a:t> </a:t>
                </a:r>
              </a:p>
            </p:txBody>
          </p:sp>
        </mc:Fallback>
      </mc:AlternateContent>
    </p:spTree>
    <p:extLst>
      <p:ext uri="{BB962C8B-B14F-4D97-AF65-F5344CB8AC3E}">
        <p14:creationId xmlns:p14="http://schemas.microsoft.com/office/powerpoint/2010/main" val="7037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right)">
                                      <p:cBhvr>
                                        <p:cTn id="40" dur="500"/>
                                        <p:tgtEl>
                                          <p:spTgt spid="14"/>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5" grpId="0"/>
      <p:bldP spid="19"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err="1" smtClean="0"/>
              <a:t>طبقه‏بندی</a:t>
            </a:r>
            <a:r>
              <a:rPr lang="fa-IR" dirty="0" smtClean="0"/>
              <a:t> خطی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22</a:t>
            </a:fld>
            <a:endParaRPr lang="en-US" altLang="en-US"/>
          </a:p>
        </p:txBody>
      </p:sp>
      <p:sp>
        <p:nvSpPr>
          <p:cNvPr id="4" name="TextBox 3"/>
          <p:cNvSpPr txBox="1">
            <a:spLocks noChangeArrowheads="1"/>
          </p:cNvSpPr>
          <p:nvPr/>
        </p:nvSpPr>
        <p:spPr bwMode="auto">
          <a:xfrm>
            <a:off x="74457" y="1389650"/>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فرض کنید تصاویر دارای یک کانال و 4 پیکسل باشد و بخواهیم 3 کلاس را تشخیص دهیم</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grpSp>
        <p:nvGrpSpPr>
          <p:cNvPr id="11" name="Group 10"/>
          <p:cNvGrpSpPr/>
          <p:nvPr/>
        </p:nvGrpSpPr>
        <p:grpSpPr>
          <a:xfrm>
            <a:off x="-309" y="3031333"/>
            <a:ext cx="9144309" cy="3444080"/>
            <a:chOff x="-309" y="3031333"/>
            <a:chExt cx="9541380" cy="3444080"/>
          </a:xfrm>
        </p:grpSpPr>
        <p:sp>
          <p:nvSpPr>
            <p:cNvPr id="10" name="Rectangle 9"/>
            <p:cNvSpPr/>
            <p:nvPr/>
          </p:nvSpPr>
          <p:spPr>
            <a:xfrm>
              <a:off x="3294" y="3031333"/>
              <a:ext cx="9537777" cy="3444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309" y="3031333"/>
              <a:ext cx="5729288" cy="3393281"/>
            </a:xfrm>
            <a:prstGeom prst="rect">
              <a:avLst/>
            </a:prstGeom>
          </p:spPr>
        </p:pic>
      </p:grpSp>
      <p:pic>
        <p:nvPicPr>
          <p:cNvPr id="7" name="Picture 6"/>
          <p:cNvPicPr>
            <a:picLocks noChangeAspect="1"/>
          </p:cNvPicPr>
          <p:nvPr/>
        </p:nvPicPr>
        <p:blipFill>
          <a:blip r:embed="rId3"/>
          <a:stretch>
            <a:fillRect/>
          </a:stretch>
        </p:blipFill>
        <p:spPr>
          <a:xfrm>
            <a:off x="1729780" y="3921325"/>
            <a:ext cx="2697861" cy="2412778"/>
          </a:xfrm>
          <a:prstGeom prst="rect">
            <a:avLst/>
          </a:prstGeom>
        </p:spPr>
      </p:pic>
      <p:pic>
        <p:nvPicPr>
          <p:cNvPr id="8" name="Picture 7"/>
          <p:cNvPicPr>
            <a:picLocks noChangeAspect="1"/>
          </p:cNvPicPr>
          <p:nvPr/>
        </p:nvPicPr>
        <p:blipFill>
          <a:blip r:embed="rId4"/>
          <a:stretch>
            <a:fillRect/>
          </a:stretch>
        </p:blipFill>
        <p:spPr>
          <a:xfrm>
            <a:off x="5495529" y="3717134"/>
            <a:ext cx="1084707" cy="2683955"/>
          </a:xfrm>
          <a:prstGeom prst="rect">
            <a:avLst/>
          </a:prstGeom>
        </p:spPr>
      </p:pic>
      <p:pic>
        <p:nvPicPr>
          <p:cNvPr id="9" name="Picture 8"/>
          <p:cNvPicPr>
            <a:picLocks noChangeAspect="1"/>
          </p:cNvPicPr>
          <p:nvPr/>
        </p:nvPicPr>
        <p:blipFill>
          <a:blip r:embed="rId5"/>
          <a:stretch>
            <a:fillRect/>
          </a:stretch>
        </p:blipFill>
        <p:spPr>
          <a:xfrm>
            <a:off x="6582817" y="3660778"/>
            <a:ext cx="2579656" cy="2225040"/>
          </a:xfrm>
          <a:prstGeom prst="rect">
            <a:avLst/>
          </a:prstGeom>
        </p:spPr>
      </p:pic>
    </p:spTree>
    <p:extLst>
      <p:ext uri="{BB962C8B-B14F-4D97-AF65-F5344CB8AC3E}">
        <p14:creationId xmlns:p14="http://schemas.microsoft.com/office/powerpoint/2010/main" val="344466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نمایش ماتریس‏های وزن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23</a:t>
            </a:fld>
            <a:endParaRPr lang="en-US" altLang="en-US"/>
          </a:p>
        </p:txBody>
      </p:sp>
      <p:pic>
        <p:nvPicPr>
          <p:cNvPr id="4" name="Picture 3"/>
          <p:cNvPicPr>
            <a:picLocks noChangeAspect="1"/>
          </p:cNvPicPr>
          <p:nvPr/>
        </p:nvPicPr>
        <p:blipFill>
          <a:blip r:embed="rId2"/>
          <a:stretch>
            <a:fillRect/>
          </a:stretch>
        </p:blipFill>
        <p:spPr>
          <a:xfrm>
            <a:off x="1504986" y="2066505"/>
            <a:ext cx="6093436" cy="486769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31998" y="1516804"/>
                <a:ext cx="294830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0" smtClean="0">
                          <a:solidFill>
                            <a:srgbClr val="00B050"/>
                          </a:solidFill>
                          <a:latin typeface="Cambria Math" panose="02040503050406030204" pitchFamily="18" charset="0"/>
                        </a:rPr>
                        <m:t>𝐟</m:t>
                      </m:r>
                      <m:d>
                        <m:dPr>
                          <m:ctrlPr>
                            <a:rPr lang="en-US" sz="2800" b="1" i="1" smtClean="0">
                              <a:latin typeface="Cambria Math" panose="02040503050406030204" pitchFamily="18" charset="0"/>
                            </a:rPr>
                          </m:ctrlPr>
                        </m:dPr>
                        <m:e>
                          <m:r>
                            <a:rPr lang="en-US" sz="2800" b="1" i="0" smtClean="0">
                              <a:solidFill>
                                <a:srgbClr val="0000C8"/>
                              </a:solidFill>
                              <a:latin typeface="Cambria Math" panose="02040503050406030204" pitchFamily="18" charset="0"/>
                            </a:rPr>
                            <m:t>𝐱</m:t>
                          </m:r>
                          <m:r>
                            <a:rPr lang="en-US" sz="2800" b="1" i="0" smtClean="0">
                              <a:latin typeface="Cambria Math" panose="02040503050406030204" pitchFamily="18" charset="0"/>
                            </a:rPr>
                            <m:t>,</m:t>
                          </m:r>
                          <m:r>
                            <a:rPr lang="en-US" sz="2800" b="1" i="0" smtClean="0">
                              <a:solidFill>
                                <a:srgbClr val="FF0000"/>
                              </a:solidFill>
                              <a:latin typeface="Cambria Math" panose="02040503050406030204" pitchFamily="18" charset="0"/>
                            </a:rPr>
                            <m:t>𝐖</m:t>
                          </m:r>
                        </m:e>
                      </m:d>
                      <m:r>
                        <a:rPr lang="en-US" sz="2800" b="1" i="0" smtClean="0">
                          <a:latin typeface="Cambria Math" panose="02040503050406030204" pitchFamily="18" charset="0"/>
                        </a:rPr>
                        <m:t>=</m:t>
                      </m:r>
                      <m:r>
                        <a:rPr lang="en-US" sz="2800" b="1" i="0" smtClean="0">
                          <a:solidFill>
                            <a:srgbClr val="FF0000"/>
                          </a:solidFill>
                          <a:latin typeface="Cambria Math" panose="02040503050406030204" pitchFamily="18" charset="0"/>
                        </a:rPr>
                        <m:t>𝐖</m:t>
                      </m:r>
                      <m:r>
                        <a:rPr lang="en-US" sz="2800" b="1" i="0" smtClean="0">
                          <a:latin typeface="Cambria Math" panose="02040503050406030204" pitchFamily="18" charset="0"/>
                        </a:rPr>
                        <m:t> </m:t>
                      </m:r>
                      <m:r>
                        <a:rPr lang="en-US" sz="2800" b="1" i="0" smtClean="0">
                          <a:solidFill>
                            <a:srgbClr val="0000C8"/>
                          </a:solidFill>
                          <a:latin typeface="Cambria Math" panose="02040503050406030204" pitchFamily="18" charset="0"/>
                        </a:rPr>
                        <m:t>𝐱</m:t>
                      </m:r>
                      <m:r>
                        <a:rPr lang="en-US" sz="2800" b="1" i="0" smtClean="0">
                          <a:solidFill>
                            <a:schemeClr val="tx1"/>
                          </a:solidFill>
                          <a:latin typeface="Cambria Math" panose="02040503050406030204" pitchFamily="18" charset="0"/>
                        </a:rPr>
                        <m:t>+</m:t>
                      </m:r>
                      <m:r>
                        <a:rPr lang="en-US" sz="2800" b="1" i="0" smtClean="0">
                          <a:solidFill>
                            <a:srgbClr val="FF00FF"/>
                          </a:solidFill>
                          <a:latin typeface="Cambria Math" panose="02040503050406030204" pitchFamily="18" charset="0"/>
                        </a:rPr>
                        <m:t>𝐛</m:t>
                      </m:r>
                    </m:oMath>
                  </m:oMathPara>
                </a14:m>
                <a:endParaRPr lang="en-US" sz="28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31998" y="1516804"/>
                <a:ext cx="2948308"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6079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نمایش </a:t>
            </a:r>
            <a:r>
              <a:rPr lang="fa-IR" dirty="0" err="1"/>
              <a:t>ماتریس‏های</a:t>
            </a:r>
            <a:r>
              <a:rPr lang="fa-IR" dirty="0"/>
              <a:t> </a:t>
            </a:r>
            <a:r>
              <a:rPr lang="fa-IR" dirty="0" smtClean="0"/>
              <a:t>وزن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24</a:t>
            </a:fld>
            <a:endParaRPr lang="en-US" altLang="en-US"/>
          </a:p>
        </p:txBody>
      </p:sp>
      <p:pic>
        <p:nvPicPr>
          <p:cNvPr id="4" name="Picture 3"/>
          <p:cNvPicPr>
            <a:picLocks noChangeAspect="1"/>
          </p:cNvPicPr>
          <p:nvPr/>
        </p:nvPicPr>
        <p:blipFill>
          <a:blip r:embed="rId3"/>
          <a:stretch>
            <a:fillRect/>
          </a:stretch>
        </p:blipFill>
        <p:spPr>
          <a:xfrm>
            <a:off x="65213" y="1425513"/>
            <a:ext cx="5976664" cy="4425118"/>
          </a:xfrm>
          <a:prstGeom prst="rect">
            <a:avLst/>
          </a:prstGeom>
        </p:spPr>
      </p:pic>
      <p:sp>
        <p:nvSpPr>
          <p:cNvPr id="7" name="TextBox 6"/>
          <p:cNvSpPr txBox="1">
            <a:spLocks noChangeArrowheads="1"/>
          </p:cNvSpPr>
          <p:nvPr/>
        </p:nvSpPr>
        <p:spPr bwMode="auto">
          <a:xfrm>
            <a:off x="320104" y="1484784"/>
            <a:ext cx="87884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CIFAR-10</a:t>
            </a:r>
            <a:endParaRPr lang="fa-IR" altLang="en-US" dirty="0" smtClean="0">
              <a:latin typeface="Cambria Math" panose="02040503050406030204" pitchFamily="18" charset="0"/>
              <a:ea typeface="Cambria Math" panose="02040503050406030204" pitchFamily="18" charset="0"/>
              <a:cs typeface="B Nazanin" panose="00000400000000000000" pitchFamily="2" charset="-78"/>
            </a:endParaRP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10 کلاس</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50000 تصویر آموزشی</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10000 تصویر آزمون</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1026" name="Picture 2" descr="http://cs231n.github.io/assets/templat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2" y="5827030"/>
            <a:ext cx="9204468" cy="97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40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up)">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6000" dirty="0" smtClean="0"/>
              <a:t>دیدگاه هندسی طبقه‏بند خطی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25</a:t>
            </a:fld>
            <a:endParaRPr lang="en-US" altLang="en-US"/>
          </a:p>
        </p:txBody>
      </p:sp>
      <p:pic>
        <p:nvPicPr>
          <p:cNvPr id="4" name="Picture 3"/>
          <p:cNvPicPr>
            <a:picLocks noChangeAspect="1"/>
          </p:cNvPicPr>
          <p:nvPr/>
        </p:nvPicPr>
        <p:blipFill>
          <a:blip r:embed="rId3"/>
          <a:stretch>
            <a:fillRect/>
          </a:stretch>
        </p:blipFill>
        <p:spPr>
          <a:xfrm>
            <a:off x="0" y="2121582"/>
            <a:ext cx="9138629" cy="3827698"/>
          </a:xfrm>
          <a:prstGeom prst="rect">
            <a:avLst/>
          </a:prstGeom>
        </p:spPr>
      </p:pic>
    </p:spTree>
    <p:extLst>
      <p:ext uri="{BB962C8B-B14F-4D97-AF65-F5344CB8AC3E}">
        <p14:creationId xmlns:p14="http://schemas.microsoft.com/office/powerpoint/2010/main" val="243563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تعیین وزن‏ها</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26</a:t>
            </a:fld>
            <a:endParaRPr lang="en-US" altLang="en-US"/>
          </a:p>
        </p:txBody>
      </p:sp>
      <p:sp>
        <p:nvSpPr>
          <p:cNvPr id="4" name="TextBox 3"/>
          <p:cNvSpPr txBox="1">
            <a:spLocks noChangeArrowheads="1"/>
          </p:cNvSpPr>
          <p:nvPr/>
        </p:nvSpPr>
        <p:spPr bwMode="auto">
          <a:xfrm>
            <a:off x="74457" y="1375493"/>
            <a:ext cx="8975725"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فاز آموزش یک طبقه‏بندی عبارت است از تعیین وزن‏های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W</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a:t>
            </a:r>
            <a:r>
              <a:rPr lang="fa-IR" altLang="en-US" dirty="0">
                <a:latin typeface="Cambria Math" panose="02040503050406030204" pitchFamily="18" charset="0"/>
                <a:ea typeface="Cambria Math" panose="02040503050406030204" pitchFamily="18" charset="0"/>
                <a:cs typeface="B Nazanin" panose="00000400000000000000" pitchFamily="2" charset="-78"/>
              </a:rPr>
              <a:t>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b</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چگونه باید این وزن‏ها مشخص شوند؟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آموزش وزن‏ها از 2 بخش اساسی تشکیل می‏شود:</a:t>
            </a: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تعریف تابع هزینه</a:t>
            </a: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بهینه‏سازی تابع هزینه</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1" y="3451824"/>
            <a:ext cx="4139952" cy="3406175"/>
          </a:xfrm>
          <a:prstGeom prst="rect">
            <a:avLst/>
          </a:prstGeom>
        </p:spPr>
      </p:pic>
    </p:spTree>
    <p:extLst>
      <p:ext uri="{BB962C8B-B14F-4D97-AF65-F5344CB8AC3E}">
        <p14:creationId xmlns:p14="http://schemas.microsoft.com/office/powerpoint/2010/main" val="401520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تابع هزینه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27</a:t>
            </a:fld>
            <a:endParaRPr lang="en-US" altLang="en-US"/>
          </a:p>
        </p:txBody>
      </p:sp>
      <p:pic>
        <p:nvPicPr>
          <p:cNvPr id="4" name="Picture 3"/>
          <p:cNvPicPr>
            <a:picLocks noChangeAspect="1"/>
          </p:cNvPicPr>
          <p:nvPr/>
        </p:nvPicPr>
        <p:blipFill>
          <a:blip r:embed="rId3"/>
          <a:stretch>
            <a:fillRect/>
          </a:stretch>
        </p:blipFill>
        <p:spPr>
          <a:xfrm>
            <a:off x="4340853" y="4326979"/>
            <a:ext cx="4335603" cy="2542431"/>
          </a:xfrm>
          <a:prstGeom prst="rect">
            <a:avLst/>
          </a:prstGeom>
        </p:spPr>
      </p:pic>
      <p:sp>
        <p:nvSpPr>
          <p:cNvPr id="5" name="TextBox 4"/>
          <p:cNvSpPr txBox="1">
            <a:spLocks noChangeArrowheads="1"/>
          </p:cNvSpPr>
          <p:nvPr/>
        </p:nvSpPr>
        <p:spPr bwMode="auto">
          <a:xfrm>
            <a:off x="74457" y="1401201"/>
            <a:ext cx="8975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فرض کنید یک مقدار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W</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b</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منجر به خروجی زیر شده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تابع هزینه 	بیان می‏کند که این طبقه‏بند چه اندازه خوب است</a:t>
            </a:r>
          </a:p>
          <a:p>
            <a:pPr algn="just" rtl="1">
              <a:lnSpc>
                <a:spcPct val="125000"/>
              </a:lnSpc>
              <a:spcBef>
                <a:spcPct val="0"/>
              </a:spcBef>
            </a:pP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هزینه برای تمام داده‏ها برابر با میانگین هزینه هر داده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6" name="TextBox 5"/>
              <p:cNvSpPr txBox="1"/>
              <p:nvPr/>
            </p:nvSpPr>
            <p:spPr>
              <a:xfrm>
                <a:off x="168275" y="2708920"/>
                <a:ext cx="3584571" cy="454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𝑑𝑎𝑡𝑎𝑠𝑒𝑡</m:t>
                      </m:r>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d>
                            <m:dPr>
                              <m:begChr m:val="{"/>
                              <m:endChr m:val="}"/>
                              <m:ctrlPr>
                                <a:rPr lang="en-US" sz="2800" i="1">
                                  <a:latin typeface="Cambria Math" panose="02040503050406030204" pitchFamily="18" charset="0"/>
                                </a:rPr>
                              </m:ctrlPr>
                            </m:d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e>
                              </m:d>
                            </m:e>
                          </m:d>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sSubSup>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68275" y="2708920"/>
                <a:ext cx="3584571" cy="4544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47365" y="4083187"/>
                <a:ext cx="2945742" cy="12115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m:t>
                          </m:r>
                          <m:r>
                            <m:rPr>
                              <m:brk m:alnAt="23"/>
                            </m:rPr>
                            <a:rPr lang="en-US" sz="2800" b="0" i="1" smtClean="0">
                              <a:latin typeface="Cambria Math" panose="02040503050406030204" pitchFamily="18" charset="0"/>
                            </a:rPr>
                            <m:t>1</m:t>
                          </m:r>
                        </m:sub>
                        <m:sup>
                          <m:r>
                            <a:rPr lang="en-US" sz="2800" b="0" i="1" smtClean="0">
                              <a:latin typeface="Cambria Math" panose="02040503050406030204" pitchFamily="18" charset="0"/>
                            </a:rPr>
                            <m:t>𝑁</m:t>
                          </m:r>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𝑖</m:t>
                              </m:r>
                            </m:sub>
                          </m:sSub>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𝑖</m:t>
                                  </m:r>
                                </m:sub>
                              </m:sSub>
                            </m:e>
                          </m:d>
                        </m:e>
                      </m:nary>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47365" y="4083187"/>
                <a:ext cx="2945742" cy="12115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52943" y="5570076"/>
                <a:ext cx="2319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r>
                            <a:rPr lang="en-US" sz="2800" i="1">
                              <a:latin typeface="Cambria Math" panose="02040503050406030204" pitchFamily="18" charset="0"/>
                            </a:rPr>
                            <m:t>𝑊</m:t>
                          </m:r>
                        </m:e>
                      </m:d>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52943" y="5570076"/>
                <a:ext cx="2319930" cy="52322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348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تابع </a:t>
            </a:r>
            <a:r>
              <a:rPr lang="fa-IR" dirty="0" smtClean="0"/>
              <a:t>هزینه </a:t>
            </a:r>
            <a:r>
              <a:rPr lang="en-US" dirty="0" smtClean="0"/>
              <a:t>SVM</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28</a:t>
            </a:fld>
            <a:endParaRPr lang="en-US" altLang="en-US"/>
          </a:p>
        </p:txBody>
      </p:sp>
      <p:pic>
        <p:nvPicPr>
          <p:cNvPr id="4" name="Picture 3"/>
          <p:cNvPicPr>
            <a:picLocks noChangeAspect="1"/>
          </p:cNvPicPr>
          <p:nvPr/>
        </p:nvPicPr>
        <p:blipFill>
          <a:blip r:embed="rId2"/>
          <a:stretch>
            <a:fillRect/>
          </a:stretch>
        </p:blipFill>
        <p:spPr>
          <a:xfrm>
            <a:off x="50354" y="2776327"/>
            <a:ext cx="5902011" cy="346098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19359" y="1467684"/>
                <a:ext cx="5949770" cy="12044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sub>
                        <m:sup/>
                        <m:e>
                          <m:d>
                            <m:dPr>
                              <m:begChr m:val="{"/>
                              <m:endChr m:val=""/>
                              <m:ctrlPr>
                                <a:rPr lang="en-US" sz="2800" b="0" i="1" smtClean="0">
                                  <a:latin typeface="Cambria Math" panose="02040503050406030204" pitchFamily="18" charset="0"/>
                                </a:rPr>
                              </m:ctrlPr>
                            </m:dPr>
                            <m:e>
                              <m:m>
                                <m:mPr>
                                  <m:mcs>
                                    <m:mc>
                                      <m:mcPr>
                                        <m:count m:val="2"/>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0</m:t>
                                    </m:r>
                                    <m:r>
                                      <a:rPr lang="en-US" sz="2800" b="0" i="1" smtClean="0">
                                        <a:latin typeface="Cambria Math" panose="02040503050406030204" pitchFamily="18" charset="0"/>
                                      </a:rPr>
                                      <m:t>                   </m:t>
                                    </m:r>
                                  </m:e>
                                  <m:e>
                                    <m:r>
                                      <a:rPr lang="en-US" sz="2800" i="1">
                                        <a:latin typeface="Cambria Math" panose="02040503050406030204" pitchFamily="18" charset="0"/>
                                      </a:rPr>
                                      <m:t>𝑖𝑓</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r>
                                      <a:rPr lang="en-US" sz="2800" i="1">
                                        <a:latin typeface="Cambria Math" panose="02040503050406030204" pitchFamily="18" charset="0"/>
                                      </a:rPr>
                                      <m:t>1</m:t>
                                    </m:r>
                                  </m:e>
                                </m:mr>
                                <m:mr>
                                  <m:e>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m:t>
                                    </m:r>
                                    <m:r>
                                      <a:rPr lang="en-US" sz="2800" i="1">
                                        <a:latin typeface="Cambria Math" panose="02040503050406030204" pitchFamily="18" charset="0"/>
                                      </a:rPr>
                                      <m:t>1</m:t>
                                    </m:r>
                                  </m:e>
                                  <m:e>
                                    <m:r>
                                      <a:rPr lang="en-US" sz="2800" i="1">
                                        <a:latin typeface="Cambria Math" panose="02040503050406030204" pitchFamily="18" charset="0"/>
                                      </a:rPr>
                                      <m:t>𝑜𝑡</m:t>
                                    </m:r>
                                    <m:r>
                                      <a:rPr lang="en-US" sz="2800" i="1">
                                        <a:latin typeface="Cambria Math" panose="02040503050406030204" pitchFamily="18" charset="0"/>
                                      </a:rPr>
                                      <m:t>h</m:t>
                                    </m:r>
                                    <m:r>
                                      <a:rPr lang="en-US" sz="2800" i="1">
                                        <a:latin typeface="Cambria Math" panose="02040503050406030204" pitchFamily="18" charset="0"/>
                                      </a:rPr>
                                      <m:t>𝑒𝑟𝑤𝑖𝑠𝑒</m:t>
                                    </m:r>
                                    <m:r>
                                      <a:rPr lang="en-US" sz="2800" b="0" i="1" smtClean="0">
                                        <a:latin typeface="Cambria Math" panose="02040503050406030204" pitchFamily="18" charset="0"/>
                                      </a:rPr>
                                      <m:t>      </m:t>
                                    </m:r>
                                  </m:e>
                                </m:mr>
                              </m:m>
                            </m:e>
                          </m:d>
                        </m:e>
                      </m:nary>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9359" y="1467684"/>
                <a:ext cx="5949770" cy="12044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9359" y="1589519"/>
                <a:ext cx="4618316" cy="11017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sub>
                        <m:sup/>
                        <m:e>
                          <m:r>
                            <a:rPr lang="en-US" sz="2800" b="0" i="1" smtClean="0">
                              <a:latin typeface="Cambria Math" panose="02040503050406030204" pitchFamily="18" charset="0"/>
                            </a:rPr>
                            <m:t>𝑚𝑎𝑥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0</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m:t>
                              </m:r>
                              <m:r>
                                <a:rPr lang="en-US" sz="2800" i="1">
                                  <a:latin typeface="Cambria Math" panose="02040503050406030204" pitchFamily="18" charset="0"/>
                                </a:rPr>
                                <m:t>1</m:t>
                              </m:r>
                            </m:e>
                          </m:d>
                        </m:e>
                      </m:nary>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59" y="1589519"/>
                <a:ext cx="4618316" cy="1101712"/>
              </a:xfrm>
              <a:prstGeom prst="rect">
                <a:avLst/>
              </a:prstGeom>
              <a:blipFill>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6167193" y="2444752"/>
            <a:ext cx="2789482" cy="1925575"/>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35546" y="6365769"/>
                <a:ext cx="8688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𝑳𝒐𝒔𝒔</m:t>
                      </m:r>
                    </m:oMath>
                  </m:oMathPara>
                </a14:m>
                <a:endParaRPr lang="en-US" sz="2800" b="1"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5546" y="6365769"/>
                <a:ext cx="868828"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1825172" y="6365769"/>
                <a:ext cx="6625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𝟐</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𝟗</m:t>
                      </m:r>
                    </m:oMath>
                  </m:oMathPara>
                </a14:m>
                <a:endParaRPr lang="en-US" sz="2800" b="1"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825172" y="6365769"/>
                <a:ext cx="662554"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586497" y="6369470"/>
                <a:ext cx="3141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𝟎</m:t>
                      </m:r>
                    </m:oMath>
                  </m:oMathPara>
                </a14:m>
                <a:endParaRPr lang="en-US" sz="2800" b="1"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586497" y="6369470"/>
                <a:ext cx="31418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68974" y="6365769"/>
                <a:ext cx="877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𝟏𝟐</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𝟗</m:t>
                      </m:r>
                    </m:oMath>
                  </m:oMathPara>
                </a14:m>
                <a:endParaRPr lang="en-US" sz="2800" b="1" dirty="0">
                  <a:solidFill>
                    <a:srgbClr val="FF000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68974" y="6365769"/>
                <a:ext cx="877356" cy="43088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1545576" y="6341458"/>
                <a:ext cx="6047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2800" b="1" i="1" smtClean="0">
                              <a:solidFill>
                                <a:srgbClr val="FF0000"/>
                              </a:solidFill>
                              <a:latin typeface="Cambria Math" panose="02040503050406030204" pitchFamily="18" charset="0"/>
                            </a:rPr>
                          </m:ctrlPr>
                        </m:fPr>
                        <m:num>
                          <m:r>
                            <a:rPr lang="en-US" sz="2800" b="1" i="1" smtClean="0">
                              <a:solidFill>
                                <a:srgbClr val="FF0000"/>
                              </a:solidFill>
                              <a:latin typeface="Cambria Math" panose="02040503050406030204" pitchFamily="18" charset="0"/>
                            </a:rPr>
                            <m:t>(              +               +               )</m:t>
                          </m:r>
                        </m:num>
                        <m:den>
                          <m:r>
                            <a:rPr lang="en-US" sz="2800" b="1" i="1" smtClean="0">
                              <a:solidFill>
                                <a:srgbClr val="FF0000"/>
                              </a:solidFill>
                              <a:latin typeface="Cambria Math" panose="02040503050406030204" pitchFamily="18" charset="0"/>
                            </a:rPr>
                            <m:t>𝟑</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𝟓</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𝟐𝟕</m:t>
                          </m:r>
                        </m:den>
                      </m:f>
                    </m:oMath>
                  </m:oMathPara>
                </a14:m>
                <a:endParaRPr lang="en-US" sz="2800" b="1" dirty="0">
                  <a:solidFill>
                    <a:srgbClr val="FF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1545576" y="6341458"/>
                <a:ext cx="6047874" cy="430887"/>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811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xit" presetSubtype="2" fill="hold" grpId="1" nodeType="clickEffect">
                                  <p:stCondLst>
                                    <p:cond delay="0"/>
                                  </p:stCondLst>
                                  <p:childTnLst>
                                    <p:animEffect transition="out" filter="wipe(right)">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left)">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9" grpId="0"/>
      <p:bldP spid="10" grpId="0"/>
      <p:bldP spid="11" grpId="0"/>
      <p:bldP spid="12"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29</a:t>
            </a:fld>
            <a:endParaRPr lang="en-US" altLang="en-US"/>
          </a:p>
        </p:txBody>
      </p:sp>
      <mc:AlternateContent xmlns:mc="http://schemas.openxmlformats.org/markup-compatibility/2006" xmlns:a14="http://schemas.microsoft.com/office/drawing/2010/main">
        <mc:Choice Requires="a14">
          <p:sp>
            <p:nvSpPr>
              <p:cNvPr id="7" name="TextBox 6"/>
              <p:cNvSpPr txBox="1"/>
              <p:nvPr/>
            </p:nvSpPr>
            <p:spPr>
              <a:xfrm>
                <a:off x="-19359" y="1589519"/>
                <a:ext cx="4618316" cy="11017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𝑖</m:t>
                          </m:r>
                        </m:sub>
                      </m:sSub>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𝑖</m:t>
                              </m:r>
                            </m:sub>
                          </m:sSub>
                        </m:sub>
                        <m:sup/>
                        <m:e>
                          <m:r>
                            <a:rPr lang="en-US" sz="2800" b="0" i="1" smtClean="0">
                              <a:latin typeface="Cambria Math" panose="02040503050406030204" pitchFamily="18" charset="0"/>
                            </a:rPr>
                            <m:t>𝑚𝑎𝑥</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0</m:t>
                              </m:r>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 </m:t>
                                  </m:r>
                                  <m:r>
                                    <a:rPr lang="en-US" sz="2800" i="1">
                                      <a:latin typeface="Cambria Math" panose="02040503050406030204" pitchFamily="18" charset="0"/>
                                    </a:rPr>
                                    <m:t>𝑠</m:t>
                                  </m:r>
                                </m:e>
                                <m:sub>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𝑠</m:t>
                                  </m:r>
                                </m:e>
                                <m:sub>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sub>
                                  </m:sSub>
                                </m:sub>
                              </m:sSub>
                              <m:r>
                                <a:rPr lang="en-US" sz="2800" i="1">
                                  <a:latin typeface="Cambria Math" panose="02040503050406030204" pitchFamily="18" charset="0"/>
                                </a:rPr>
                                <m:t>+</m:t>
                              </m:r>
                              <m:r>
                                <a:rPr lang="en-US" sz="2800" i="1">
                                  <a:latin typeface="Cambria Math" panose="02040503050406030204" pitchFamily="18" charset="0"/>
                                </a:rPr>
                                <m:t>1</m:t>
                              </m:r>
                            </m:e>
                          </m:d>
                        </m:e>
                      </m:nary>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9359" y="1589519"/>
                <a:ext cx="4618316" cy="1101712"/>
              </a:xfrm>
              <a:prstGeom prst="rect">
                <a:avLst/>
              </a:prstGeom>
              <a:blipFill>
                <a:blip r:embed="rId2"/>
                <a:stretch>
                  <a:fillRect/>
                </a:stretch>
              </a:blipFill>
            </p:spPr>
            <p:txBody>
              <a:bodyPr/>
              <a:lstStyle/>
              <a:p>
                <a:r>
                  <a:rPr lang="en-US">
                    <a:noFill/>
                  </a:rPr>
                  <a:t> </a:t>
                </a:r>
              </a:p>
            </p:txBody>
          </p:sp>
        </mc:Fallback>
      </mc:AlternateContent>
      <p:sp>
        <p:nvSpPr>
          <p:cNvPr id="15" name="TextBox 14"/>
          <p:cNvSpPr txBox="1">
            <a:spLocks noChangeArrowheads="1"/>
          </p:cNvSpPr>
          <p:nvPr/>
        </p:nvSpPr>
        <p:spPr bwMode="auto">
          <a:xfrm>
            <a:off x="5952366" y="1492219"/>
            <a:ext cx="3126984"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اگر امتیاز خودرو مقداری تغییر کند؟ </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6" name="TextBox 15"/>
          <p:cNvSpPr txBox="1">
            <a:spLocks noChangeArrowheads="1"/>
          </p:cNvSpPr>
          <p:nvPr/>
        </p:nvSpPr>
        <p:spPr bwMode="auto">
          <a:xfrm>
            <a:off x="6029958" y="1455312"/>
            <a:ext cx="3126984"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مقدار حداکثر و حداقل تابع هزینه چقدر است؟</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7" name="TextBox 16"/>
              <p:cNvSpPr txBox="1">
                <a:spLocks noChangeArrowheads="1"/>
              </p:cNvSpPr>
              <p:nvPr/>
            </p:nvSpPr>
            <p:spPr bwMode="auto">
              <a:xfrm>
                <a:off x="6013164" y="1452498"/>
                <a:ext cx="3126983" cy="12176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در شروع اگر </a:t>
                </a:r>
                <a14:m>
                  <m:oMath xmlns:m="http://schemas.openxmlformats.org/officeDocument/2006/math">
                    <m:r>
                      <a:rPr lang="en-US" altLang="en-US" sz="3000" b="0" i="1"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m:t>𝑠</m:t>
                    </m:r>
                    <m:r>
                      <a:rPr lang="en-US" altLang="en-US" sz="3000" b="0" i="1"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m:t>≈</m:t>
                    </m:r>
                    <m:r>
                      <a:rPr lang="en-US" altLang="en-US" sz="3000" b="0" i="1"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m:t>0</m:t>
                    </m:r>
                  </m:oMath>
                </a14:m>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 باشد، هزینه چقدر است؟</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17" name="TextBox 16"/>
              <p:cNvSpPr txBox="1">
                <a:spLocks noRot="1" noChangeAspect="1" noMove="1" noResize="1" noEditPoints="1" noAdjustHandles="1" noChangeArrowheads="1" noChangeShapeType="1" noTextEdit="1"/>
              </p:cNvSpPr>
              <p:nvPr/>
            </p:nvSpPr>
            <p:spPr bwMode="auto">
              <a:xfrm>
                <a:off x="6013164" y="1452498"/>
                <a:ext cx="3126983" cy="1217641"/>
              </a:xfrm>
              <a:prstGeom prst="rect">
                <a:avLst/>
              </a:prstGeom>
              <a:blipFill>
                <a:blip r:embed="rId3"/>
                <a:stretch>
                  <a:fillRect l="-7602" r="-4678" b="-16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8" name="Picture 17"/>
          <p:cNvPicPr>
            <a:picLocks noChangeAspect="1"/>
          </p:cNvPicPr>
          <p:nvPr/>
        </p:nvPicPr>
        <p:blipFill>
          <a:blip r:embed="rId4"/>
          <a:stretch>
            <a:fillRect/>
          </a:stretch>
        </p:blipFill>
        <p:spPr>
          <a:xfrm>
            <a:off x="50354" y="2776327"/>
            <a:ext cx="5902011" cy="3460985"/>
          </a:xfrm>
          <a:prstGeom prst="rect">
            <a:avLst/>
          </a:prstGeom>
        </p:spPr>
      </p:pic>
      <mc:AlternateContent xmlns:mc="http://schemas.openxmlformats.org/markup-compatibility/2006" xmlns:a14="http://schemas.microsoft.com/office/drawing/2010/main">
        <mc:Choice Requires="a14">
          <p:sp>
            <p:nvSpPr>
              <p:cNvPr id="19" name="TextBox 18"/>
              <p:cNvSpPr txBox="1"/>
              <p:nvPr/>
            </p:nvSpPr>
            <p:spPr>
              <a:xfrm>
                <a:off x="35546" y="6365769"/>
                <a:ext cx="86882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𝑳𝒐𝒔𝒔</m:t>
                      </m:r>
                    </m:oMath>
                  </m:oMathPara>
                </a14:m>
                <a:endParaRPr lang="en-US" sz="28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5546" y="6365769"/>
                <a:ext cx="868828"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825172" y="6365769"/>
                <a:ext cx="66255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𝟐</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𝟗</m:t>
                      </m:r>
                    </m:oMath>
                  </m:oMathPara>
                </a14:m>
                <a:endParaRPr lang="en-US" sz="2800" b="1" dirty="0">
                  <a:solidFill>
                    <a:srgbClr val="FF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825172" y="6365769"/>
                <a:ext cx="662554"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586497" y="6369470"/>
                <a:ext cx="31418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𝟎</m:t>
                      </m:r>
                    </m:oMath>
                  </m:oMathPara>
                </a14:m>
                <a:endParaRPr lang="en-US" sz="2800" b="1" dirty="0">
                  <a:solidFill>
                    <a:srgbClr val="FF0000"/>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586497" y="6369470"/>
                <a:ext cx="314189"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768974" y="6365769"/>
                <a:ext cx="8773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solidFill>
                            <a:srgbClr val="FF0000"/>
                          </a:solidFill>
                          <a:latin typeface="Cambria Math" panose="02040503050406030204" pitchFamily="18" charset="0"/>
                        </a:rPr>
                        <m:t>𝟏𝟐</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𝟗</m:t>
                      </m:r>
                    </m:oMath>
                  </m:oMathPara>
                </a14:m>
                <a:endParaRPr lang="en-US" sz="2800" b="1" dirty="0">
                  <a:solidFill>
                    <a:srgbClr val="FF0000"/>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768974" y="6365769"/>
                <a:ext cx="877356"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1545576" y="6341458"/>
                <a:ext cx="6047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2800" b="1" i="1" smtClean="0">
                              <a:solidFill>
                                <a:srgbClr val="FF0000"/>
                              </a:solidFill>
                              <a:latin typeface="Cambria Math" panose="02040503050406030204" pitchFamily="18" charset="0"/>
                            </a:rPr>
                          </m:ctrlPr>
                        </m:fPr>
                        <m:num>
                          <m:r>
                            <a:rPr lang="en-US" sz="2800" b="1" i="1" smtClean="0">
                              <a:solidFill>
                                <a:srgbClr val="FF0000"/>
                              </a:solidFill>
                              <a:latin typeface="Cambria Math" panose="02040503050406030204" pitchFamily="18" charset="0"/>
                            </a:rPr>
                            <m:t>(              +               +               )</m:t>
                          </m:r>
                        </m:num>
                        <m:den>
                          <m:r>
                            <a:rPr lang="en-US" sz="2800" b="1" i="1" smtClean="0">
                              <a:solidFill>
                                <a:srgbClr val="FF0000"/>
                              </a:solidFill>
                              <a:latin typeface="Cambria Math" panose="02040503050406030204" pitchFamily="18" charset="0"/>
                            </a:rPr>
                            <m:t>𝟑</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𝟓</m:t>
                          </m:r>
                          <m:r>
                            <a:rPr lang="en-US" sz="2800" b="1"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𝟐𝟕</m:t>
                          </m:r>
                        </m:den>
                      </m:f>
                    </m:oMath>
                  </m:oMathPara>
                </a14:m>
                <a:endParaRPr lang="en-US" sz="2800" b="1" dirty="0">
                  <a:solidFill>
                    <a:srgbClr val="FF0000"/>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1545576" y="6341458"/>
                <a:ext cx="6047874" cy="430887"/>
              </a:xfrm>
              <a:prstGeom prst="rect">
                <a:avLst/>
              </a:prstGeom>
              <a:blipFill>
                <a:blip r:embed="rId9"/>
                <a:stretch>
                  <a:fillRect/>
                </a:stretch>
              </a:blipFill>
            </p:spPr>
            <p:txBody>
              <a:bodyPr/>
              <a:lstStyle/>
              <a:p>
                <a:r>
                  <a:rPr lang="en-US">
                    <a:noFill/>
                  </a:rPr>
                  <a:t> </a:t>
                </a:r>
              </a:p>
            </p:txBody>
          </p:sp>
        </mc:Fallback>
      </mc:AlternateContent>
      <p:sp>
        <p:nvSpPr>
          <p:cNvPr id="24" name="TextBox 23"/>
          <p:cNvSpPr txBox="1">
            <a:spLocks noChangeArrowheads="1"/>
          </p:cNvSpPr>
          <p:nvPr/>
        </p:nvSpPr>
        <p:spPr bwMode="auto">
          <a:xfrm>
            <a:off x="6007890" y="1412777"/>
            <a:ext cx="3126983"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اگر مجموع روی تمام کلاس‏ها انجام شود؟</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25" name="TextBox 24"/>
          <p:cNvSpPr txBox="1">
            <a:spLocks noChangeArrowheads="1"/>
          </p:cNvSpPr>
          <p:nvPr/>
        </p:nvSpPr>
        <p:spPr bwMode="auto">
          <a:xfrm>
            <a:off x="5933541" y="1412776"/>
            <a:ext cx="3126983"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اگر بجای مجموع از میانگین استفاده کنیم؟</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26" name="TextBox 25"/>
          <p:cNvSpPr txBox="1">
            <a:spLocks noChangeArrowheads="1"/>
          </p:cNvSpPr>
          <p:nvPr/>
        </p:nvSpPr>
        <p:spPr bwMode="auto">
          <a:xfrm>
            <a:off x="6017017" y="1486594"/>
            <a:ext cx="3126983" cy="1217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sz="3000" dirty="0" smtClean="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rPr>
              <a:t>اگر از تابع هزینه زیر استفاده کنیم؟</a:t>
            </a:r>
            <a:endParaRPr lang="en-US" altLang="en-US" sz="3000" dirty="0">
              <a:solidFill>
                <a:schemeClr val="bg2">
                  <a:lumMod val="25000"/>
                </a:schemeClr>
              </a:solidFill>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27" name="TextBox 26"/>
              <p:cNvSpPr txBox="1"/>
              <p:nvPr/>
            </p:nvSpPr>
            <p:spPr>
              <a:xfrm>
                <a:off x="6007890" y="2923418"/>
                <a:ext cx="2955553" cy="865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𝑗</m:t>
                          </m:r>
                        </m:sub>
                        <m:sup/>
                        <m:e>
                          <m:r>
                            <a:rPr lang="en-US" sz="2200" b="0" i="1" smtClean="0">
                              <a:latin typeface="Cambria Math" panose="02040503050406030204" pitchFamily="18" charset="0"/>
                            </a:rPr>
                            <m:t>𝑚𝑎𝑥</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0</m:t>
                              </m:r>
                              <m:r>
                                <a:rPr lang="en-US" sz="2200" b="0" i="1" smtClean="0">
                                  <a:latin typeface="Cambria Math" panose="02040503050406030204" pitchFamily="18" charset="0"/>
                                </a:rPr>
                                <m:t>,</m:t>
                              </m:r>
                              <m:sSub>
                                <m:sSubPr>
                                  <m:ctrlPr>
                                    <a:rPr lang="en-US" sz="2200" i="1">
                                      <a:latin typeface="Cambria Math" panose="02040503050406030204" pitchFamily="18" charset="0"/>
                                    </a:rPr>
                                  </m:ctrlPr>
                                </m:sSubPr>
                                <m:e>
                                  <m:r>
                                    <a:rPr lang="en-US" sz="2200" b="0" i="1" smtClean="0">
                                      <a:latin typeface="Cambria Math" panose="02040503050406030204" pitchFamily="18" charset="0"/>
                                    </a:rPr>
                                    <m:t> </m:t>
                                  </m:r>
                                  <m:r>
                                    <a:rPr lang="en-US" sz="2200" i="1">
                                      <a:latin typeface="Cambria Math" panose="02040503050406030204" pitchFamily="18" charset="0"/>
                                    </a:rPr>
                                    <m:t>𝑠</m:t>
                                  </m:r>
                                </m:e>
                                <m:sub>
                                  <m:r>
                                    <a:rPr lang="en-US" sz="2200" i="1">
                                      <a:latin typeface="Cambria Math" panose="02040503050406030204" pitchFamily="18" charset="0"/>
                                    </a:rPr>
                                    <m:t>𝑗</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sub>
                              </m:sSub>
                              <m:r>
                                <a:rPr lang="en-US" sz="2200" i="1">
                                  <a:latin typeface="Cambria Math" panose="02040503050406030204" pitchFamily="18" charset="0"/>
                                </a:rPr>
                                <m:t>+</m:t>
                              </m:r>
                              <m:r>
                                <a:rPr lang="en-US" sz="2200" i="1">
                                  <a:latin typeface="Cambria Math" panose="02040503050406030204" pitchFamily="18" charset="0"/>
                                </a:rPr>
                                <m:t>1</m:t>
                              </m:r>
                            </m:e>
                          </m:d>
                        </m:e>
                      </m:nary>
                    </m:oMath>
                  </m:oMathPara>
                </a14:m>
                <a:endParaRPr lang="en-US" sz="2200" dirty="0"/>
              </a:p>
            </p:txBody>
          </p:sp>
        </mc:Choice>
        <mc:Fallback xmlns="">
          <p:sp>
            <p:nvSpPr>
              <p:cNvPr id="27" name="TextBox 26"/>
              <p:cNvSpPr txBox="1">
                <a:spLocks noRot="1" noChangeAspect="1" noMove="1" noResize="1" noEditPoints="1" noAdjustHandles="1" noChangeArrowheads="1" noChangeShapeType="1" noTextEdit="1"/>
              </p:cNvSpPr>
              <p:nvPr/>
            </p:nvSpPr>
            <p:spPr>
              <a:xfrm>
                <a:off x="6007890" y="2923418"/>
                <a:ext cx="2955553" cy="86562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945880" y="2909697"/>
                <a:ext cx="3198120" cy="879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sz="2200" b="0" i="1" smtClean="0">
                              <a:latin typeface="Cambria Math" panose="02040503050406030204" pitchFamily="18" charset="0"/>
                            </a:rPr>
                          </m:ctrlPr>
                        </m:naryPr>
                        <m:sub>
                          <m:r>
                            <m:rPr>
                              <m:brk m:alnAt="7"/>
                            </m:rPr>
                            <a:rPr lang="en-US" sz="2400" i="1">
                              <a:latin typeface="Cambria Math" panose="02040503050406030204" pitchFamily="18" charset="0"/>
                            </a:rPr>
                            <m:t>𝑗</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𝑦</m:t>
                              </m:r>
                            </m:e>
                            <m:sub>
                              <m:r>
                                <a:rPr lang="en-US" sz="2400" i="1">
                                  <a:latin typeface="Cambria Math" panose="02040503050406030204" pitchFamily="18" charset="0"/>
                                  <a:ea typeface="Cambria Math" panose="02040503050406030204" pitchFamily="18" charset="0"/>
                                </a:rPr>
                                <m:t>𝑖</m:t>
                              </m:r>
                            </m:sub>
                          </m:sSub>
                        </m:sub>
                        <m:sup/>
                        <m:e>
                          <m:sSup>
                            <m:sSupPr>
                              <m:ctrlPr>
                                <a:rPr lang="en-US" sz="2200" b="0" i="1" smtClean="0">
                                  <a:latin typeface="Cambria Math" panose="02040503050406030204" pitchFamily="18" charset="0"/>
                                  <a:ea typeface="Cambria Math" panose="02040503050406030204" pitchFamily="18" charset="0"/>
                                </a:rPr>
                              </m:ctrlPr>
                            </m:sSupPr>
                            <m:e>
                              <m:r>
                                <a:rPr lang="en-US" sz="2200" i="1">
                                  <a:latin typeface="Cambria Math" panose="02040503050406030204" pitchFamily="18" charset="0"/>
                                </a:rPr>
                                <m:t>𝑚𝑎𝑥</m:t>
                              </m:r>
                              <m:d>
                                <m:dPr>
                                  <m:ctrlPr>
                                    <a:rPr lang="en-US" sz="2200" i="1">
                                      <a:latin typeface="Cambria Math" panose="02040503050406030204" pitchFamily="18" charset="0"/>
                                    </a:rPr>
                                  </m:ctrlPr>
                                </m:dPr>
                                <m:e>
                                  <m:r>
                                    <a:rPr lang="en-US" sz="2200" i="1">
                                      <a:latin typeface="Cambria Math" panose="02040503050406030204" pitchFamily="18" charset="0"/>
                                    </a:rPr>
                                    <m:t>0</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 </m:t>
                                      </m:r>
                                      <m:r>
                                        <a:rPr lang="en-US" sz="2200" i="1">
                                          <a:latin typeface="Cambria Math" panose="02040503050406030204" pitchFamily="18" charset="0"/>
                                        </a:rPr>
                                        <m:t>𝑠</m:t>
                                      </m:r>
                                    </m:e>
                                    <m:sub>
                                      <m:r>
                                        <a:rPr lang="en-US" sz="2200" i="1">
                                          <a:latin typeface="Cambria Math" panose="02040503050406030204" pitchFamily="18" charset="0"/>
                                        </a:rPr>
                                        <m:t>𝑗</m:t>
                                      </m:r>
                                    </m:sub>
                                  </m:sSub>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𝑠</m:t>
                                      </m:r>
                                    </m:e>
                                    <m:sub>
                                      <m:sSub>
                                        <m:sSubPr>
                                          <m:ctrlPr>
                                            <a:rPr lang="en-US" sz="2200" i="1">
                                              <a:latin typeface="Cambria Math" panose="02040503050406030204" pitchFamily="18" charset="0"/>
                                            </a:rPr>
                                          </m:ctrlPr>
                                        </m:sSubPr>
                                        <m:e>
                                          <m:r>
                                            <a:rPr lang="en-US" sz="2200" i="1">
                                              <a:latin typeface="Cambria Math" panose="02040503050406030204" pitchFamily="18" charset="0"/>
                                            </a:rPr>
                                            <m:t>𝑦</m:t>
                                          </m:r>
                                        </m:e>
                                        <m:sub>
                                          <m:r>
                                            <a:rPr lang="en-US" sz="2200" i="1">
                                              <a:latin typeface="Cambria Math" panose="02040503050406030204" pitchFamily="18" charset="0"/>
                                            </a:rPr>
                                            <m:t>𝑖</m:t>
                                          </m:r>
                                        </m:sub>
                                      </m:sSub>
                                    </m:sub>
                                  </m:sSub>
                                  <m:r>
                                    <a:rPr lang="en-US" sz="2200" i="1">
                                      <a:latin typeface="Cambria Math" panose="02040503050406030204" pitchFamily="18" charset="0"/>
                                    </a:rPr>
                                    <m:t>+</m:t>
                                  </m:r>
                                  <m:r>
                                    <a:rPr lang="en-US" sz="2200" i="1">
                                      <a:latin typeface="Cambria Math" panose="02040503050406030204" pitchFamily="18" charset="0"/>
                                    </a:rPr>
                                    <m:t>1</m:t>
                                  </m:r>
                                </m:e>
                              </m:d>
                            </m:e>
                            <m:sup>
                              <m:r>
                                <a:rPr lang="en-US" sz="2200" b="0" i="1" smtClean="0">
                                  <a:latin typeface="Cambria Math" panose="02040503050406030204" pitchFamily="18" charset="0"/>
                                  <a:ea typeface="Cambria Math" panose="02040503050406030204" pitchFamily="18" charset="0"/>
                                </a:rPr>
                                <m:t>2</m:t>
                              </m:r>
                            </m:sup>
                          </m:sSup>
                        </m:e>
                      </m:nary>
                    </m:oMath>
                  </m:oMathPara>
                </a14:m>
                <a:endParaRPr lang="en-US" sz="2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945880" y="2909697"/>
                <a:ext cx="3198120" cy="879343"/>
              </a:xfrm>
              <a:prstGeom prst="rect">
                <a:avLst/>
              </a:prstGeom>
              <a:blipFill>
                <a:blip r:embed="rId11"/>
                <a:stretch>
                  <a:fillRect/>
                </a:stretch>
              </a:blipFill>
            </p:spPr>
            <p:txBody>
              <a:bodyPr/>
              <a:lstStyle/>
              <a:p>
                <a:r>
                  <a:rPr lang="en-US">
                    <a:noFill/>
                  </a:rPr>
                  <a:t> </a:t>
                </a:r>
              </a:p>
            </p:txBody>
          </p:sp>
        </mc:Fallback>
      </mc:AlternateContent>
      <p:sp>
        <p:nvSpPr>
          <p:cNvPr id="30" name="Title 1"/>
          <p:cNvSpPr>
            <a:spLocks noGrp="1"/>
          </p:cNvSpPr>
          <p:nvPr>
            <p:ph type="title"/>
          </p:nvPr>
        </p:nvSpPr>
        <p:spPr>
          <a:xfrm>
            <a:off x="-19359" y="44624"/>
            <a:ext cx="9163359" cy="1143000"/>
          </a:xfrm>
        </p:spPr>
        <p:txBody>
          <a:bodyPr/>
          <a:lstStyle/>
          <a:p>
            <a:r>
              <a:rPr lang="fa-IR" dirty="0"/>
              <a:t>تابع </a:t>
            </a:r>
            <a:r>
              <a:rPr lang="fa-IR" dirty="0" smtClean="0"/>
              <a:t>هزینه </a:t>
            </a:r>
            <a:r>
              <a:rPr lang="en-US" dirty="0" smtClean="0"/>
              <a:t>SVM</a:t>
            </a:r>
            <a:endParaRPr lang="en-US" dirty="0"/>
          </a:p>
        </p:txBody>
      </p:sp>
    </p:spTree>
    <p:extLst>
      <p:ext uri="{BB962C8B-B14F-4D97-AF65-F5344CB8AC3E}">
        <p14:creationId xmlns:p14="http://schemas.microsoft.com/office/powerpoint/2010/main" val="75001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5">
                                            <p:txEl>
                                              <p:pRg st="0" end="0"/>
                                            </p:txEl>
                                          </p:spTgt>
                                        </p:tgtEl>
                                      </p:cBhvr>
                                    </p:animEffect>
                                    <p:set>
                                      <p:cBhvr>
                                        <p:cTn id="12" dur="1" fill="hold">
                                          <p:stCondLst>
                                            <p:cond delay="499"/>
                                          </p:stCondLst>
                                        </p:cTn>
                                        <p:tgtEl>
                                          <p:spTgt spid="15">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animEffect transition="in" filter="fade">
                                      <p:cBhvr>
                                        <p:cTn id="15" dur="500"/>
                                        <p:tgtEl>
                                          <p:spTgt spid="1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6">
                                            <p:txEl>
                                              <p:pRg st="0" end="0"/>
                                            </p:txEl>
                                          </p:spTgt>
                                        </p:tgtEl>
                                      </p:cBhvr>
                                    </p:animEffect>
                                    <p:set>
                                      <p:cBhvr>
                                        <p:cTn id="20" dur="1" fill="hold">
                                          <p:stCondLst>
                                            <p:cond delay="499"/>
                                          </p:stCondLst>
                                        </p:cTn>
                                        <p:tgtEl>
                                          <p:spTgt spid="16">
                                            <p:txEl>
                                              <p:pRg st="0" end="0"/>
                                            </p:txEl>
                                          </p:spTgt>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animEffect transition="in" filter="fade">
                                      <p:cBhvr>
                                        <p:cTn id="23" dur="500"/>
                                        <p:tgtEl>
                                          <p:spTgt spid="1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7">
                                            <p:txEl>
                                              <p:pRg st="0" end="0"/>
                                            </p:txEl>
                                          </p:spTgt>
                                        </p:tgtEl>
                                      </p:cBhvr>
                                    </p:animEffect>
                                    <p:set>
                                      <p:cBhvr>
                                        <p:cTn id="28" dur="1" fill="hold">
                                          <p:stCondLst>
                                            <p:cond delay="499"/>
                                          </p:stCondLst>
                                        </p:cTn>
                                        <p:tgtEl>
                                          <p:spTgt spid="17">
                                            <p:txEl>
                                              <p:pRg st="0" end="0"/>
                                            </p:txEl>
                                          </p:spTgt>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animEffect transition="in" filter="fade">
                                      <p:cBhvr>
                                        <p:cTn id="31" dur="500"/>
                                        <p:tgtEl>
                                          <p:spTgt spid="24">
                                            <p:txEl>
                                              <p:pRg st="0" end="0"/>
                                            </p:txEl>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24">
                                            <p:txEl>
                                              <p:pRg st="0" end="0"/>
                                            </p:txEl>
                                          </p:spTgt>
                                        </p:tgtEl>
                                      </p:cBhvr>
                                    </p:animEffect>
                                    <p:set>
                                      <p:cBhvr>
                                        <p:cTn id="40" dur="1" fill="hold">
                                          <p:stCondLst>
                                            <p:cond delay="499"/>
                                          </p:stCondLst>
                                        </p:cTn>
                                        <p:tgtEl>
                                          <p:spTgt spid="24">
                                            <p:txEl>
                                              <p:pRg st="0" end="0"/>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7"/>
                                        </p:tgtEl>
                                      </p:cBhvr>
                                    </p:animEffect>
                                    <p:set>
                                      <p:cBhvr>
                                        <p:cTn id="43" dur="1" fill="hold">
                                          <p:stCondLst>
                                            <p:cond delay="499"/>
                                          </p:stCondLst>
                                        </p:cTn>
                                        <p:tgtEl>
                                          <p:spTgt spid="27"/>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25">
                                            <p:txEl>
                                              <p:pRg st="0" end="0"/>
                                            </p:txEl>
                                          </p:spTgt>
                                        </p:tgtEl>
                                        <p:attrNameLst>
                                          <p:attrName>style.visibility</p:attrName>
                                        </p:attrNameLst>
                                      </p:cBhvr>
                                      <p:to>
                                        <p:strVal val="visible"/>
                                      </p:to>
                                    </p:set>
                                    <p:animEffect transition="in" filter="fade">
                                      <p:cBhvr>
                                        <p:cTn id="46" dur="500"/>
                                        <p:tgtEl>
                                          <p:spTgt spid="25">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0" nodeType="clickEffect">
                                  <p:stCondLst>
                                    <p:cond delay="0"/>
                                  </p:stCondLst>
                                  <p:childTnLst>
                                    <p:animEffect transition="out" filter="fade">
                                      <p:cBhvr>
                                        <p:cTn id="50" dur="500"/>
                                        <p:tgtEl>
                                          <p:spTgt spid="25">
                                            <p:txEl>
                                              <p:pRg st="0" end="0"/>
                                            </p:txEl>
                                          </p:spTgt>
                                        </p:tgtEl>
                                      </p:cBhvr>
                                    </p:animEffect>
                                    <p:set>
                                      <p:cBhvr>
                                        <p:cTn id="51" dur="1" fill="hold">
                                          <p:stCondLst>
                                            <p:cond delay="499"/>
                                          </p:stCondLst>
                                        </p:cTn>
                                        <p:tgtEl>
                                          <p:spTgt spid="25">
                                            <p:txEl>
                                              <p:pRg st="0" end="0"/>
                                            </p:txEl>
                                          </p:spTgt>
                                        </p:tgtEl>
                                        <p:attrNameLst>
                                          <p:attrName>style.visibility</p:attrName>
                                        </p:attrNameLst>
                                      </p:cBhvr>
                                      <p:to>
                                        <p:strVal val="hidden"/>
                                      </p:to>
                                    </p:set>
                                  </p:childTnLst>
                                </p:cTn>
                              </p:par>
                              <p:par>
                                <p:cTn id="52" presetID="10" presetClass="entr" presetSubtype="0" fill="hold" nodeType="withEffect">
                                  <p:stCondLst>
                                    <p:cond delay="0"/>
                                  </p:stCondLst>
                                  <p:childTnLst>
                                    <p:set>
                                      <p:cBhvr>
                                        <p:cTn id="53" dur="1" fill="hold">
                                          <p:stCondLst>
                                            <p:cond delay="0"/>
                                          </p:stCondLst>
                                        </p:cTn>
                                        <p:tgtEl>
                                          <p:spTgt spid="26">
                                            <p:txEl>
                                              <p:pRg st="0" end="0"/>
                                            </p:txEl>
                                          </p:spTgt>
                                        </p:tgtEl>
                                        <p:attrNameLst>
                                          <p:attrName>style.visibility</p:attrName>
                                        </p:attrNameLst>
                                      </p:cBhvr>
                                      <p:to>
                                        <p:strVal val="visible"/>
                                      </p:to>
                                    </p:set>
                                    <p:animEffect transition="in" filter="fade">
                                      <p:cBhvr>
                                        <p:cTn id="54" dur="500"/>
                                        <p:tgtEl>
                                          <p:spTgt spid="26">
                                            <p:txEl>
                                              <p:pRg st="0" end="0"/>
                                            </p:txEl>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allAtOnce"/>
      <p:bldP spid="16" grpId="0" build="allAtOnce"/>
      <p:bldP spid="17" grpId="0" build="allAtOnce"/>
      <p:bldP spid="24" grpId="0" build="allAtOnce"/>
      <p:bldP spid="25" grpId="0" build="allAtOnce"/>
      <p:bldP spid="27" grpId="0"/>
      <p:bldP spid="27" grpId="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64904"/>
            <a:ext cx="9144000" cy="1569660"/>
          </a:xfrm>
          <a:prstGeom prst="rect">
            <a:avLst/>
          </a:prstGeom>
          <a:noFill/>
        </p:spPr>
        <p:txBody>
          <a:bodyPr rtlCol="1">
            <a:spAutoFit/>
          </a:bodyPr>
          <a:lstStyle/>
          <a:p>
            <a:pPr algn="ctr" rtl="1" eaLnBrk="1" hangingPunct="1">
              <a:lnSpc>
                <a:spcPct val="120000"/>
              </a:lnSpc>
              <a:defRPr/>
            </a:pP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طبقه‏بندی تصویر</a:t>
            </a:r>
            <a:endPar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endParaRPr>
          </a:p>
        </p:txBody>
      </p:sp>
    </p:spTree>
    <p:extLst>
      <p:ext uri="{BB962C8B-B14F-4D97-AF65-F5344CB8AC3E}">
        <p14:creationId xmlns:p14="http://schemas.microsoft.com/office/powerpoint/2010/main" val="28152614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طبقه‏بند </a:t>
            </a:r>
            <a:r>
              <a:rPr lang="en-US" dirty="0" err="1" smtClean="0"/>
              <a:t>Softmax</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30</a:t>
            </a:fld>
            <a:endParaRPr lang="en-US" altLang="en-US"/>
          </a:p>
        </p:txBody>
      </p:sp>
      <p:sp>
        <p:nvSpPr>
          <p:cNvPr id="4" name="TextBox 3"/>
          <p:cNvSpPr txBox="1">
            <a:spLocks noChangeArrowheads="1"/>
          </p:cNvSpPr>
          <p:nvPr/>
        </p:nvSpPr>
        <p:spPr bwMode="auto">
          <a:xfrm>
            <a:off x="74457" y="1389330"/>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بسیاری از موارد کار کردن با احتمال مناسب‏تر از امتیاز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5496" y="3347733"/>
            <a:ext cx="2696493" cy="334415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721089" y="5435806"/>
                <a:ext cx="872034"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    </m:t>
                              </m:r>
                              <m:r>
                                <m:rPr>
                                  <m:sty m:val="p"/>
                                  <m:brk m:alnAt="2"/>
                                </m:rPr>
                                <a:rPr lang="en-US" sz="2400" b="0" i="0" smtClean="0">
                                  <a:latin typeface="Cambria Math" panose="02040503050406030204" pitchFamily="18" charset="0"/>
                                </a:rPr>
                                <m:t>e</m:t>
                              </m:r>
                              <m:r>
                                <m:rPr>
                                  <m:sty m:val="p"/>
                                </m:rPr>
                                <a:rPr lang="en-US" sz="2400" b="0" i="0" smtClean="0">
                                  <a:latin typeface="Cambria Math" panose="02040503050406030204" pitchFamily="18" charset="0"/>
                                </a:rPr>
                                <m:t>xp</m:t>
                              </m:r>
                            </m:fName>
                            <m:e>
                              <m:r>
                                <a:rPr lang="en-US" sz="2400" b="0" i="1" smtClean="0">
                                  <a:latin typeface="Cambria Math" panose="02040503050406030204" pitchFamily="18" charset="0"/>
                                </a:rPr>
                                <m:t>   </m:t>
                              </m:r>
                            </m:e>
                          </m:func>
                        </m:e>
                      </m:groupChr>
                    </m:oMath>
                  </m:oMathPara>
                </a14:m>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2721089" y="5435806"/>
                <a:ext cx="872034" cy="465897"/>
              </a:xfrm>
              <a:prstGeom prst="rect">
                <a:avLst/>
              </a:prstGeom>
              <a:blipFill>
                <a:blip r:embed="rId4"/>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5"/>
          <a:stretch>
            <a:fillRect/>
          </a:stretch>
        </p:blipFill>
        <p:spPr>
          <a:xfrm>
            <a:off x="3600043" y="4952272"/>
            <a:ext cx="1097280" cy="1621716"/>
          </a:xfrm>
          <a:prstGeom prst="rect">
            <a:avLst/>
          </a:prstGeom>
        </p:spPr>
      </p:pic>
      <mc:AlternateContent xmlns:mc="http://schemas.openxmlformats.org/markup-compatibility/2006" xmlns:a14="http://schemas.microsoft.com/office/drawing/2010/main">
        <mc:Choice Requires="a14">
          <p:sp>
            <p:nvSpPr>
              <p:cNvPr id="9" name="TextBox 8"/>
              <p:cNvSpPr txBox="1"/>
              <p:nvPr/>
            </p:nvSpPr>
            <p:spPr>
              <a:xfrm>
                <a:off x="4702379" y="5435806"/>
                <a:ext cx="1280800" cy="513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normalize</m:t>
                              </m:r>
                            </m:fName>
                            <m:e>
                              <m:r>
                                <a:rPr lang="en-US" sz="2400" b="0" i="1" smtClean="0">
                                  <a:latin typeface="Cambria Math" panose="02040503050406030204" pitchFamily="18" charset="0"/>
                                </a:rPr>
                                <m:t> </m:t>
                              </m:r>
                            </m:e>
                          </m:func>
                        </m:e>
                      </m:groupChr>
                    </m:oMath>
                  </m:oMathPara>
                </a14:m>
                <a:endParaRPr lang="en-US" sz="2400" dirty="0"/>
              </a:p>
            </p:txBody>
          </p:sp>
        </mc:Choice>
        <mc:Fallback xmlns="">
          <p:sp>
            <p:nvSpPr>
              <p:cNvPr id="9" name="TextBox 8"/>
              <p:cNvSpPr txBox="1">
                <a:spLocks noRot="1" noChangeAspect="1" noMove="1" noResize="1" noEditPoints="1" noAdjustHandles="1" noChangeArrowheads="1" noChangeShapeType="1" noTextEdit="1"/>
              </p:cNvSpPr>
              <p:nvPr/>
            </p:nvSpPr>
            <p:spPr>
              <a:xfrm>
                <a:off x="4702379" y="5435806"/>
                <a:ext cx="1280800" cy="513474"/>
              </a:xfrm>
              <a:prstGeom prst="rect">
                <a:avLst/>
              </a:prstGeom>
              <a:blipFill>
                <a:blip r:embed="rId6"/>
                <a:stretch>
                  <a:fillRect/>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6014407" y="4908975"/>
            <a:ext cx="922973" cy="1708309"/>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168612" y="2330074"/>
                <a:ext cx="4157933" cy="12114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𝑌</m:t>
                          </m:r>
                          <m:r>
                            <a:rPr lang="en-US" sz="2800" b="0" i="1" smtClean="0">
                              <a:latin typeface="Cambria Math" panose="02040503050406030204" pitchFamily="18" charset="0"/>
                            </a:rPr>
                            <m:t>=</m:t>
                          </m:r>
                          <m:r>
                            <a:rPr lang="en-US" sz="2800" b="0" i="1" smtClean="0">
                              <a:latin typeface="Cambria Math" panose="02040503050406030204" pitchFamily="18" charset="0"/>
                            </a:rPr>
                            <m:t>𝑘</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𝑋</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b="0" i="1" smtClean="0">
                                      <a:latin typeface="Cambria Math" panose="02040503050406030204" pitchFamily="18" charset="0"/>
                                    </a:rPr>
                                    <m:t>𝑘</m:t>
                                  </m:r>
                                </m:sub>
                                <m:sup/>
                              </m:sSubSup>
                            </m:sup>
                          </m:sSup>
                        </m:num>
                        <m:den>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𝑗</m:t>
                              </m:r>
                            </m:sub>
                            <m:sup/>
                            <m:e>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sSubSup>
                                    <m:sSubSupPr>
                                      <m:ctrlPr>
                                        <a:rPr lang="en-US" sz="2800" i="1">
                                          <a:latin typeface="Cambria Math" panose="02040503050406030204" pitchFamily="18" charset="0"/>
                                        </a:rPr>
                                      </m:ctrlPr>
                                    </m:sSubSupPr>
                                    <m:e>
                                      <m:r>
                                        <a:rPr lang="en-US" sz="2800" i="1">
                                          <a:latin typeface="Cambria Math" panose="02040503050406030204" pitchFamily="18" charset="0"/>
                                        </a:rPr>
                                        <m:t>𝑠</m:t>
                                      </m:r>
                                    </m:e>
                                    <m:sub>
                                      <m:r>
                                        <a:rPr lang="en-US" sz="2800" b="0" i="1" smtClean="0">
                                          <a:latin typeface="Cambria Math" panose="02040503050406030204" pitchFamily="18" charset="0"/>
                                        </a:rPr>
                                        <m:t>𝑗</m:t>
                                      </m:r>
                                    </m:sub>
                                    <m:sup/>
                                  </m:sSubSup>
                                </m:sup>
                              </m:sSup>
                            </m:e>
                          </m:nary>
                        </m:den>
                      </m:f>
                    </m:oMath>
                  </m:oMathPara>
                </a14:m>
                <a:endParaRPr lang="en-US"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168612" y="2330074"/>
                <a:ext cx="4157933" cy="121148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330841" y="4089431"/>
                <a:ext cx="4541308"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𝑌</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𝑦</m:t>
                                  </m:r>
                                </m:e>
                                <m:sub>
                                  <m:r>
                                    <a:rPr lang="en-US" sz="2800" i="1">
                                      <a:latin typeface="Cambria Math" panose="02040503050406030204" pitchFamily="18" charset="0"/>
                                    </a:rPr>
                                    <m:t>𝑖</m:t>
                                  </m:r>
                                </m:sub>
                              </m:sSub>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𝑋</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e>
                              </m:d>
                            </m:e>
                          </m:d>
                        </m:e>
                      </m:func>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330841" y="4089431"/>
                <a:ext cx="4541308" cy="486352"/>
              </a:xfrm>
              <a:prstGeom prst="rect">
                <a:avLst/>
              </a:prstGeom>
              <a:blipFill>
                <a:blip r:embed="rId9"/>
                <a:stretch>
                  <a:fillRect/>
                </a:stretch>
              </a:blipFill>
            </p:spPr>
            <p:txBody>
              <a:bodyPr/>
              <a:lstStyle/>
              <a:p>
                <a:r>
                  <a:rPr lang="en-US">
                    <a:noFill/>
                  </a:rPr>
                  <a:t> </a:t>
                </a:r>
              </a:p>
            </p:txBody>
          </p:sp>
        </mc:Fallback>
      </mc:AlternateContent>
      <p:pic>
        <p:nvPicPr>
          <p:cNvPr id="13" name="Picture 12"/>
          <p:cNvPicPr>
            <a:picLocks noChangeAspect="1"/>
          </p:cNvPicPr>
          <p:nvPr/>
        </p:nvPicPr>
        <p:blipFill>
          <a:blip r:embed="rId10"/>
          <a:stretch>
            <a:fillRect/>
          </a:stretch>
        </p:blipFill>
        <p:spPr>
          <a:xfrm>
            <a:off x="8065227" y="4908975"/>
            <a:ext cx="1043277" cy="1784155"/>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6974369" y="5461644"/>
                <a:ext cx="1071191"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r>
                            <m:rPr>
                              <m:brk m:alnAt="2"/>
                            </m:rPr>
                            <a:rPr lang="en-US" sz="2400" b="0" i="1" smtClean="0">
                              <a:latin typeface="Cambria Math" panose="02040503050406030204" pitchFamily="18" charset="0"/>
                            </a:rPr>
                            <m:t>𝑐</m:t>
                          </m:r>
                          <m:r>
                            <a:rPr lang="en-US" sz="2400" b="0" i="1" smtClean="0">
                              <a:latin typeface="Cambria Math" panose="02040503050406030204" pitchFamily="18" charset="0"/>
                            </a:rPr>
                            <m:t>𝑜𝑚𝑝𝑎𝑟𝑒</m:t>
                          </m:r>
                        </m:e>
                      </m:groupChr>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6974369" y="5461644"/>
                <a:ext cx="1071191" cy="46589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322808" y="2852936"/>
                <a:ext cx="4821192" cy="1101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𝐷</m:t>
                          </m:r>
                        </m:e>
                        <m:sub>
                          <m:r>
                            <a:rPr lang="en-US" sz="2800" b="0" i="1" smtClean="0">
                              <a:latin typeface="Cambria Math" panose="02040503050406030204" pitchFamily="18" charset="0"/>
                            </a:rPr>
                            <m:t>𝐾𝐿</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𝑄</m:t>
                          </m:r>
                        </m:e>
                      </m:d>
                      <m:r>
                        <a:rPr lang="en-US" sz="2800" b="0" i="1" smtClean="0">
                          <a:latin typeface="Cambria Math" panose="02040503050406030204" pitchFamily="18" charset="0"/>
                        </a:rPr>
                        <m:t>=</m:t>
                      </m:r>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𝑦</m:t>
                          </m:r>
                        </m:sub>
                        <m:sup/>
                        <m:e>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𝑦</m:t>
                              </m:r>
                            </m:e>
                          </m:d>
                        </m:e>
                      </m:nary>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f>
                            <m:fPr>
                              <m:ctrlPr>
                                <a:rPr lang="en-US" sz="2800" b="0" i="1" smtClean="0">
                                  <a:latin typeface="Cambria Math" panose="02040503050406030204" pitchFamily="18" charset="0"/>
                                </a:rPr>
                              </m:ctrlPr>
                            </m:fPr>
                            <m:num>
                              <m:r>
                                <a:rPr lang="en-US" sz="2800" i="1">
                                  <a:latin typeface="Cambria Math" panose="02040503050406030204" pitchFamily="18" charset="0"/>
                                </a:rPr>
                                <m:t>𝑃</m:t>
                              </m:r>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num>
                            <m:den>
                              <m:r>
                                <a:rPr lang="en-US" sz="2800" b="0" i="1" smtClean="0">
                                  <a:latin typeface="Cambria Math" panose="02040503050406030204" pitchFamily="18" charset="0"/>
                                </a:rPr>
                                <m:t>𝑄</m:t>
                              </m:r>
                              <m:d>
                                <m:dPr>
                                  <m:ctrlPr>
                                    <a:rPr lang="en-US" sz="2800" i="1">
                                      <a:latin typeface="Cambria Math" panose="02040503050406030204" pitchFamily="18" charset="0"/>
                                    </a:rPr>
                                  </m:ctrlPr>
                                </m:dPr>
                                <m:e>
                                  <m:r>
                                    <a:rPr lang="en-US" sz="2800" b="0" i="1" smtClean="0">
                                      <a:latin typeface="Cambria Math" panose="02040503050406030204" pitchFamily="18" charset="0"/>
                                    </a:rPr>
                                    <m:t>𝑦</m:t>
                                  </m:r>
                                </m:e>
                              </m:d>
                            </m:den>
                          </m:f>
                        </m:e>
                      </m:func>
                    </m:oMath>
                  </m:oMathPara>
                </a14:m>
                <a:endParaRPr lang="en-US" sz="28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322808" y="2852936"/>
                <a:ext cx="4821192" cy="1101199"/>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997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6" presetClass="entr" presetSubtype="37"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arn(outVertic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2" grpId="0"/>
      <p:bldP spid="14"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err="1" smtClean="0"/>
              <a:t>طبقه‏بند</a:t>
            </a:r>
            <a:r>
              <a:rPr lang="fa-IR" dirty="0" smtClean="0"/>
              <a:t> </a:t>
            </a:r>
            <a:r>
              <a:rPr lang="en-US" dirty="0" err="1" smtClean="0"/>
              <a:t>Softmax</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31</a:t>
            </a:fld>
            <a:endParaRPr lang="en-US" altLang="en-US"/>
          </a:p>
        </p:txBody>
      </p:sp>
      <p:sp>
        <p:nvSpPr>
          <p:cNvPr id="4" name="TextBox 3"/>
          <p:cNvSpPr txBox="1">
            <a:spLocks noChangeArrowheads="1"/>
          </p:cNvSpPr>
          <p:nvPr/>
        </p:nvSpPr>
        <p:spPr bwMode="auto">
          <a:xfrm>
            <a:off x="74457" y="1340768"/>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کمترین و بیشترین مقدار این تابع هزینه؟</a:t>
            </a:r>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مقدار اولیه تابع هزینه؟</a:t>
            </a:r>
          </a:p>
          <a:p>
            <a:pPr algn="just" rtl="1">
              <a:lnSpc>
                <a:spcPct val="125000"/>
              </a:lnSpc>
              <a:spcBef>
                <a:spcPct val="0"/>
              </a:spcBef>
            </a:pP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2" name="TextBox 11"/>
              <p:cNvSpPr txBox="1"/>
              <p:nvPr/>
            </p:nvSpPr>
            <p:spPr>
              <a:xfrm>
                <a:off x="2744937" y="3275697"/>
                <a:ext cx="3228320" cy="13871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d>
                            <m:dPr>
                              <m:ctrlPr>
                                <a:rPr lang="en-US" sz="2800" b="0" i="1" smtClean="0">
                                  <a:latin typeface="Cambria Math" panose="02040503050406030204" pitchFamily="18" charset="0"/>
                                </a:rPr>
                              </m:ctrlPr>
                            </m:dPr>
                            <m:e>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sSubSup>
                                        <m:sSubSupPr>
                                          <m:ctrlPr>
                                            <a:rPr lang="en-US" sz="2800" i="1" smtClean="0">
                                              <a:latin typeface="Cambria Math" panose="02040503050406030204" pitchFamily="18" charset="0"/>
                                            </a:rPr>
                                          </m:ctrlPr>
                                        </m:sSubSupPr>
                                        <m:e>
                                          <m:r>
                                            <a:rPr lang="en-US" sz="2800" b="0" i="1" smtClean="0">
                                              <a:latin typeface="Cambria Math" panose="02040503050406030204" pitchFamily="18" charset="0"/>
                                            </a:rPr>
                                            <m:t>𝑠</m:t>
                                          </m:r>
                                        </m:e>
                                        <m:sub>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sub>
                                        <m:sup/>
                                      </m:sSubSup>
                                    </m:sup>
                                  </m:sSup>
                                </m:num>
                                <m:den>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sSubSup>
                                            <m:sSubSupPr>
                                              <m:ctrlPr>
                                                <a:rPr lang="en-US" sz="2800" i="1">
                                                  <a:latin typeface="Cambria Math" panose="02040503050406030204" pitchFamily="18" charset="0"/>
                                                </a:rPr>
                                              </m:ctrlPr>
                                            </m:sSubSupPr>
                                            <m:e>
                                              <m:r>
                                                <a:rPr lang="en-US" sz="2800" i="1">
                                                  <a:latin typeface="Cambria Math" panose="02040503050406030204" pitchFamily="18" charset="0"/>
                                                </a:rPr>
                                                <m:t>𝑠</m:t>
                                              </m:r>
                                            </m:e>
                                            <m:sub>
                                              <m:r>
                                                <a:rPr lang="en-US" sz="2800" i="1">
                                                  <a:latin typeface="Cambria Math" panose="02040503050406030204" pitchFamily="18" charset="0"/>
                                                </a:rPr>
                                                <m:t>𝑗</m:t>
                                              </m:r>
                                            </m:sub>
                                            <m:sup/>
                                          </m:sSubSup>
                                        </m:sup>
                                      </m:sSup>
                                    </m:e>
                                  </m:nary>
                                </m:den>
                              </m:f>
                            </m:e>
                          </m:d>
                        </m:e>
                      </m:func>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2744937" y="3275697"/>
                <a:ext cx="3228320" cy="1387175"/>
              </a:xfrm>
              <a:prstGeom prst="rect">
                <a:avLst/>
              </a:prstGeom>
              <a:blipFill>
                <a:blip r:embed="rId8"/>
                <a:stretch>
                  <a:fillRect/>
                </a:stretch>
              </a:blipFill>
            </p:spPr>
            <p:txBody>
              <a:bodyPr/>
              <a:lstStyle/>
              <a:p>
                <a:r>
                  <a:rPr lang="en-US">
                    <a:noFill/>
                  </a:rPr>
                  <a:t> </a:t>
                </a:r>
              </a:p>
            </p:txBody>
          </p:sp>
        </mc:Fallback>
      </mc:AlternateContent>
      <p:pic>
        <p:nvPicPr>
          <p:cNvPr id="15" name="Picture 14"/>
          <p:cNvPicPr>
            <a:picLocks noChangeAspect="1"/>
          </p:cNvPicPr>
          <p:nvPr/>
        </p:nvPicPr>
        <p:blipFill>
          <a:blip r:embed="rId9"/>
          <a:stretch>
            <a:fillRect/>
          </a:stretch>
        </p:blipFill>
        <p:spPr>
          <a:xfrm>
            <a:off x="35496" y="3347733"/>
            <a:ext cx="2696493" cy="3344150"/>
          </a:xfrm>
          <a:prstGeom prst="rect">
            <a:avLst/>
          </a:prstGeom>
        </p:spPr>
      </p:pic>
      <mc:AlternateContent xmlns:mc="http://schemas.openxmlformats.org/markup-compatibility/2006" xmlns:a14="http://schemas.microsoft.com/office/drawing/2010/main">
        <mc:Choice Requires="a14">
          <p:sp>
            <p:nvSpPr>
              <p:cNvPr id="16" name="TextBox 15"/>
              <p:cNvSpPr txBox="1"/>
              <p:nvPr/>
            </p:nvSpPr>
            <p:spPr>
              <a:xfrm>
                <a:off x="2721089" y="5435806"/>
                <a:ext cx="872034"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func>
                            <m:funcPr>
                              <m:ctrlPr>
                                <a:rPr lang="en-US" sz="2400" b="0" i="1" smtClean="0">
                                  <a:latin typeface="Cambria Math" panose="02040503050406030204" pitchFamily="18" charset="0"/>
                                </a:rPr>
                              </m:ctrlPr>
                            </m:funcPr>
                            <m:fName>
                              <m:r>
                                <a:rPr lang="en-US" sz="2400" b="0" i="0" smtClean="0">
                                  <a:latin typeface="Cambria Math" panose="02040503050406030204" pitchFamily="18" charset="0"/>
                                </a:rPr>
                                <m:t>    </m:t>
                              </m:r>
                              <m:r>
                                <m:rPr>
                                  <m:sty m:val="p"/>
                                  <m:brk m:alnAt="2"/>
                                </m:rPr>
                                <a:rPr lang="en-US" sz="2400" b="0" i="0" smtClean="0">
                                  <a:latin typeface="Cambria Math" panose="02040503050406030204" pitchFamily="18" charset="0"/>
                                </a:rPr>
                                <m:t>e</m:t>
                              </m:r>
                              <m:r>
                                <m:rPr>
                                  <m:sty m:val="p"/>
                                </m:rPr>
                                <a:rPr lang="en-US" sz="2400" b="0" i="0" smtClean="0">
                                  <a:latin typeface="Cambria Math" panose="02040503050406030204" pitchFamily="18" charset="0"/>
                                </a:rPr>
                                <m:t>xp</m:t>
                              </m:r>
                            </m:fName>
                            <m:e>
                              <m:r>
                                <a:rPr lang="en-US" sz="2400" b="0" i="1" smtClean="0">
                                  <a:latin typeface="Cambria Math" panose="02040503050406030204" pitchFamily="18" charset="0"/>
                                </a:rPr>
                                <m:t>   </m:t>
                              </m:r>
                            </m:e>
                          </m:func>
                        </m:e>
                      </m:groupChr>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2721089" y="5435806"/>
                <a:ext cx="872034" cy="465897"/>
              </a:xfrm>
              <a:prstGeom prst="rect">
                <a:avLst/>
              </a:prstGeom>
              <a:blipFill>
                <a:blip r:embed="rId10"/>
                <a:stretch>
                  <a:fillRect/>
                </a:stretch>
              </a:blipFill>
            </p:spPr>
            <p:txBody>
              <a:bodyPr/>
              <a:lstStyle/>
              <a:p>
                <a:r>
                  <a:rPr lang="en-US">
                    <a:noFill/>
                  </a:rPr>
                  <a:t> </a:t>
                </a:r>
              </a:p>
            </p:txBody>
          </p:sp>
        </mc:Fallback>
      </mc:AlternateContent>
      <p:pic>
        <p:nvPicPr>
          <p:cNvPr id="17" name="Picture 16"/>
          <p:cNvPicPr>
            <a:picLocks noChangeAspect="1"/>
          </p:cNvPicPr>
          <p:nvPr/>
        </p:nvPicPr>
        <p:blipFill>
          <a:blip r:embed="rId11"/>
          <a:stretch>
            <a:fillRect/>
          </a:stretch>
        </p:blipFill>
        <p:spPr>
          <a:xfrm>
            <a:off x="3600043" y="4952272"/>
            <a:ext cx="1097280" cy="1621716"/>
          </a:xfrm>
          <a:prstGeom prst="rect">
            <a:avLst/>
          </a:prstGeom>
        </p:spPr>
      </p:pic>
      <mc:AlternateContent xmlns:mc="http://schemas.openxmlformats.org/markup-compatibility/2006" xmlns:a14="http://schemas.microsoft.com/office/drawing/2010/main">
        <mc:Choice Requires="a14">
          <p:sp>
            <p:nvSpPr>
              <p:cNvPr id="18" name="TextBox 17"/>
              <p:cNvSpPr txBox="1"/>
              <p:nvPr/>
            </p:nvSpPr>
            <p:spPr>
              <a:xfrm>
                <a:off x="4702379" y="5435806"/>
                <a:ext cx="1280800" cy="5134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normalize</m:t>
                              </m:r>
                            </m:fName>
                            <m:e>
                              <m:r>
                                <a:rPr lang="en-US" sz="2400" b="0" i="1" smtClean="0">
                                  <a:latin typeface="Cambria Math" panose="02040503050406030204" pitchFamily="18" charset="0"/>
                                </a:rPr>
                                <m:t> </m:t>
                              </m:r>
                            </m:e>
                          </m:func>
                        </m:e>
                      </m:groupChr>
                    </m:oMath>
                  </m:oMathPara>
                </a14:m>
                <a:endParaRPr lang="en-US" sz="2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4702379" y="5435806"/>
                <a:ext cx="1280800" cy="513474"/>
              </a:xfrm>
              <a:prstGeom prst="rect">
                <a:avLst/>
              </a:prstGeom>
              <a:blipFill>
                <a:blip r:embed="rId12"/>
                <a:stretch>
                  <a:fillRect/>
                </a:stretch>
              </a:blipFill>
            </p:spPr>
            <p:txBody>
              <a:bodyPr/>
              <a:lstStyle/>
              <a:p>
                <a:r>
                  <a:rPr lang="en-US">
                    <a:noFill/>
                  </a:rPr>
                  <a:t> </a:t>
                </a:r>
              </a:p>
            </p:txBody>
          </p:sp>
        </mc:Fallback>
      </mc:AlternateContent>
      <p:pic>
        <p:nvPicPr>
          <p:cNvPr id="19" name="Picture 18"/>
          <p:cNvPicPr>
            <a:picLocks noChangeAspect="1"/>
          </p:cNvPicPr>
          <p:nvPr/>
        </p:nvPicPr>
        <p:blipFill>
          <a:blip r:embed="rId13"/>
          <a:stretch>
            <a:fillRect/>
          </a:stretch>
        </p:blipFill>
        <p:spPr>
          <a:xfrm>
            <a:off x="6014407" y="4908975"/>
            <a:ext cx="922973" cy="1708309"/>
          </a:xfrm>
          <a:prstGeom prst="rect">
            <a:avLst/>
          </a:prstGeom>
        </p:spPr>
      </p:pic>
      <p:pic>
        <p:nvPicPr>
          <p:cNvPr id="20" name="Picture 19"/>
          <p:cNvPicPr>
            <a:picLocks noChangeAspect="1"/>
          </p:cNvPicPr>
          <p:nvPr/>
        </p:nvPicPr>
        <p:blipFill>
          <a:blip r:embed="rId14"/>
          <a:stretch>
            <a:fillRect/>
          </a:stretch>
        </p:blipFill>
        <p:spPr>
          <a:xfrm>
            <a:off x="8065227" y="4908975"/>
            <a:ext cx="1043277" cy="1784155"/>
          </a:xfrm>
          <a:prstGeom prst="rect">
            <a:avLst/>
          </a:prstGeom>
        </p:spPr>
      </p:pic>
      <mc:AlternateContent xmlns:mc="http://schemas.openxmlformats.org/markup-compatibility/2006" xmlns:a14="http://schemas.microsoft.com/office/drawing/2010/main">
        <mc:Choice Requires="a14">
          <p:sp>
            <p:nvSpPr>
              <p:cNvPr id="21" name="TextBox 20"/>
              <p:cNvSpPr txBox="1"/>
              <p:nvPr/>
            </p:nvSpPr>
            <p:spPr>
              <a:xfrm>
                <a:off x="6974369" y="5461644"/>
                <a:ext cx="1071191"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groupChr>
                        <m:groupChrPr>
                          <m:chr m:val="↔"/>
                          <m:vertJc m:val="bot"/>
                          <m:ctrlPr>
                            <a:rPr lang="en-US" sz="2400" i="1" smtClean="0">
                              <a:latin typeface="Cambria Math" panose="02040503050406030204" pitchFamily="18" charset="0"/>
                            </a:rPr>
                          </m:ctrlPr>
                        </m:groupChrPr>
                        <m:e>
                          <m:r>
                            <m:rPr>
                              <m:brk m:alnAt="2"/>
                            </m:rPr>
                            <a:rPr lang="en-US" sz="2400" b="0" i="1" smtClean="0">
                              <a:latin typeface="Cambria Math" panose="02040503050406030204" pitchFamily="18" charset="0"/>
                            </a:rPr>
                            <m:t>𝑐</m:t>
                          </m:r>
                          <m:r>
                            <a:rPr lang="en-US" sz="2400" b="0" i="1" smtClean="0">
                              <a:latin typeface="Cambria Math" panose="02040503050406030204" pitchFamily="18" charset="0"/>
                            </a:rPr>
                            <m:t>𝑜𝑚𝑝𝑎𝑟𝑒</m:t>
                          </m:r>
                        </m:e>
                      </m:groupChr>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974369" y="5461644"/>
                <a:ext cx="1071191" cy="465897"/>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1629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مقایسه </a:t>
            </a:r>
            <a:r>
              <a:rPr lang="en-US" sz="6000" dirty="0" smtClean="0"/>
              <a:t>SVM</a:t>
            </a:r>
            <a:r>
              <a:rPr lang="fa-IR" dirty="0" smtClean="0"/>
              <a:t> و </a:t>
            </a:r>
            <a:r>
              <a:rPr lang="en-US" sz="6000" dirty="0" err="1" smtClean="0"/>
              <a:t>Softmax</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32</a:t>
            </a:fld>
            <a:endParaRPr lang="en-US" altLang="en-US"/>
          </a:p>
        </p:txBody>
      </p:sp>
      <p:pic>
        <p:nvPicPr>
          <p:cNvPr id="2050" name="Picture 2" descr="http://cs231n.github.io/assets/svmvssoftma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59" y="1827212"/>
            <a:ext cx="9163359" cy="444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69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err="1" smtClean="0"/>
              <a:t>بهینه‏سازی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33</a:t>
            </a:fld>
            <a:endParaRPr lang="en-US" altLang="en-US"/>
          </a:p>
        </p:txBody>
      </p:sp>
      <p:pic>
        <p:nvPicPr>
          <p:cNvPr id="4" name="Picture 3"/>
          <p:cNvPicPr>
            <a:picLocks noChangeAspect="1"/>
          </p:cNvPicPr>
          <p:nvPr/>
        </p:nvPicPr>
        <p:blipFill>
          <a:blip r:embed="rId2"/>
          <a:stretch>
            <a:fillRect/>
          </a:stretch>
        </p:blipFill>
        <p:spPr>
          <a:xfrm>
            <a:off x="763743" y="1621564"/>
            <a:ext cx="7597154" cy="5036411"/>
          </a:xfrm>
          <a:prstGeom prst="rect">
            <a:avLst/>
          </a:prstGeom>
        </p:spPr>
      </p:pic>
      <p:pic>
        <p:nvPicPr>
          <p:cNvPr id="6" name="Picture 5"/>
          <p:cNvPicPr>
            <a:picLocks noChangeAspect="1"/>
          </p:cNvPicPr>
          <p:nvPr/>
        </p:nvPicPr>
        <p:blipFill rotWithShape="1">
          <a:blip r:embed="rId3"/>
          <a:srcRect l="12886" b="10639"/>
          <a:stretch/>
        </p:blipFill>
        <p:spPr>
          <a:xfrm>
            <a:off x="1043608" y="4265413"/>
            <a:ext cx="1749294" cy="2115915"/>
          </a:xfrm>
          <a:prstGeom prst="rect">
            <a:avLst/>
          </a:prstGeom>
        </p:spPr>
      </p:pic>
    </p:spTree>
    <p:extLst>
      <p:ext uri="{BB962C8B-B14F-4D97-AF65-F5344CB8AC3E}">
        <p14:creationId xmlns:p14="http://schemas.microsoft.com/office/powerpoint/2010/main" val="395573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حرکت در مسیر شیب</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34</a:t>
            </a:fld>
            <a:endParaRPr lang="en-US" altLang="en-US"/>
          </a:p>
        </p:txBody>
      </p:sp>
      <p:pic>
        <p:nvPicPr>
          <p:cNvPr id="4" name="Picture 3"/>
          <p:cNvPicPr>
            <a:picLocks noChangeAspect="1"/>
          </p:cNvPicPr>
          <p:nvPr/>
        </p:nvPicPr>
        <p:blipFill>
          <a:blip r:embed="rId2"/>
          <a:stretch>
            <a:fillRect/>
          </a:stretch>
        </p:blipFill>
        <p:spPr>
          <a:xfrm>
            <a:off x="568907" y="1480624"/>
            <a:ext cx="7986826" cy="5324550"/>
          </a:xfrm>
          <a:prstGeom prst="rect">
            <a:avLst/>
          </a:prstGeom>
        </p:spPr>
      </p:pic>
    </p:spTree>
    <p:extLst>
      <p:ext uri="{BB962C8B-B14F-4D97-AF65-F5344CB8AC3E}">
        <p14:creationId xmlns:p14="http://schemas.microsoft.com/office/powerpoint/2010/main" val="3152322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6000" dirty="0" smtClean="0"/>
              <a:t>محدودیت‏های طبقه‏بند خطی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35</a:t>
            </a:fld>
            <a:endParaRPr lang="en-US" altLang="en-US"/>
          </a:p>
        </p:txBody>
      </p:sp>
      <p:sp>
        <p:nvSpPr>
          <p:cNvPr id="7" name="TextBox 6"/>
          <p:cNvSpPr txBox="1">
            <a:spLocks noChangeArrowheads="1"/>
          </p:cNvSpPr>
          <p:nvPr/>
        </p:nvSpPr>
        <p:spPr bwMode="auto">
          <a:xfrm>
            <a:off x="74457" y="1385229"/>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طبقه‏بند خطی برای جداسازی داده‏هایی که به صورت خطی از یکدیگر قابل تفکیک هستند مناسب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بسیاری از مسائل واقعی به صورت خطی قابل حل نیستند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1026" name="Picture 2" descr="https://encrypted-tbn0.gstatic.com/images?q=tbn:ANd9GcSbOjzCnZw0ovI19ItpK2cRGWFFQupPWD6hgHmDRQQyzsExKp5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3560189"/>
            <a:ext cx="3484697" cy="3469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17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استخراج ویژگی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36</a:t>
            </a:fld>
            <a:endParaRPr lang="en-US" altLang="en-US"/>
          </a:p>
        </p:txBody>
      </p:sp>
      <p:pic>
        <p:nvPicPr>
          <p:cNvPr id="5" name="Picture 4"/>
          <p:cNvPicPr>
            <a:picLocks noChangeAspect="1"/>
          </p:cNvPicPr>
          <p:nvPr/>
        </p:nvPicPr>
        <p:blipFill>
          <a:blip r:embed="rId2"/>
          <a:stretch>
            <a:fillRect/>
          </a:stretch>
        </p:blipFill>
        <p:spPr>
          <a:xfrm>
            <a:off x="0" y="2127715"/>
            <a:ext cx="3188970" cy="3077528"/>
          </a:xfrm>
          <a:prstGeom prst="rect">
            <a:avLst/>
          </a:prstGeom>
        </p:spPr>
      </p:pic>
      <p:pic>
        <p:nvPicPr>
          <p:cNvPr id="6" name="Picture 5"/>
          <p:cNvPicPr>
            <a:picLocks noChangeAspect="1"/>
          </p:cNvPicPr>
          <p:nvPr/>
        </p:nvPicPr>
        <p:blipFill>
          <a:blip r:embed="rId3"/>
          <a:stretch>
            <a:fillRect/>
          </a:stretch>
        </p:blipFill>
        <p:spPr>
          <a:xfrm>
            <a:off x="5856098" y="2127715"/>
            <a:ext cx="3180398" cy="3094673"/>
          </a:xfrm>
          <a:prstGeom prst="rect">
            <a:avLst/>
          </a:prstGeom>
        </p:spPr>
      </p:pic>
      <p:pic>
        <p:nvPicPr>
          <p:cNvPr id="7" name="Picture 6"/>
          <p:cNvPicPr>
            <a:picLocks noChangeAspect="1"/>
          </p:cNvPicPr>
          <p:nvPr/>
        </p:nvPicPr>
        <p:blipFill>
          <a:blip r:embed="rId4"/>
          <a:stretch>
            <a:fillRect/>
          </a:stretch>
        </p:blipFill>
        <p:spPr>
          <a:xfrm>
            <a:off x="2778030" y="2136594"/>
            <a:ext cx="3489008" cy="891540"/>
          </a:xfrm>
          <a:prstGeom prst="rect">
            <a:avLst/>
          </a:prstGeom>
        </p:spPr>
      </p:pic>
    </p:spTree>
    <p:extLst>
      <p:ext uri="{BB962C8B-B14F-4D97-AF65-F5344CB8AC3E}">
        <p14:creationId xmlns:p14="http://schemas.microsoft.com/office/powerpoint/2010/main" val="198547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طبقه‏بندی خطی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37</a:t>
            </a:fld>
            <a:endParaRPr lang="en-US" altLang="en-US"/>
          </a:p>
        </p:txBody>
      </p:sp>
      <p:pic>
        <p:nvPicPr>
          <p:cNvPr id="5" name="Picture 4"/>
          <p:cNvPicPr>
            <a:picLocks noChangeAspect="1"/>
          </p:cNvPicPr>
          <p:nvPr/>
        </p:nvPicPr>
        <p:blipFill>
          <a:blip r:embed="rId2"/>
          <a:stretch>
            <a:fillRect/>
          </a:stretch>
        </p:blipFill>
        <p:spPr>
          <a:xfrm>
            <a:off x="60513" y="2420888"/>
            <a:ext cx="9029700" cy="3429000"/>
          </a:xfrm>
          <a:prstGeom prst="rect">
            <a:avLst/>
          </a:prstGeom>
        </p:spPr>
      </p:pic>
      <p:pic>
        <p:nvPicPr>
          <p:cNvPr id="7" name="Picture 6"/>
          <p:cNvPicPr>
            <a:picLocks noChangeAspect="1"/>
          </p:cNvPicPr>
          <p:nvPr/>
        </p:nvPicPr>
        <p:blipFill rotWithShape="1">
          <a:blip r:embed="rId3"/>
          <a:srcRect t="3385" r="2790" b="4616"/>
          <a:stretch/>
        </p:blipFill>
        <p:spPr>
          <a:xfrm>
            <a:off x="3041611" y="2492896"/>
            <a:ext cx="5166647" cy="3312368"/>
          </a:xfrm>
          <a:prstGeom prst="rect">
            <a:avLst/>
          </a:prstGeom>
        </p:spPr>
      </p:pic>
    </p:spTree>
    <p:extLst>
      <p:ext uri="{BB962C8B-B14F-4D97-AF65-F5344CB8AC3E}">
        <p14:creationId xmlns:p14="http://schemas.microsoft.com/office/powerpoint/2010/main" val="209168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64904"/>
            <a:ext cx="9144000" cy="1569660"/>
          </a:xfrm>
          <a:prstGeom prst="rect">
            <a:avLst/>
          </a:prstGeom>
          <a:noFill/>
        </p:spPr>
        <p:txBody>
          <a:bodyPr rtlCol="1">
            <a:spAutoFit/>
          </a:bodyPr>
          <a:lstStyle/>
          <a:p>
            <a:pPr algn="ctr" rtl="1" eaLnBrk="1" hangingPunct="1">
              <a:lnSpc>
                <a:spcPct val="120000"/>
              </a:lnSpc>
              <a:defRPr/>
            </a:pPr>
            <a:r>
              <a:rPr lang="fa-IR" sz="8000" b="1" dirty="0" err="1"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شبکه‏های</a:t>
            </a: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 عصبی</a:t>
            </a:r>
            <a:endPar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endParaRPr>
          </a:p>
        </p:txBody>
      </p:sp>
    </p:spTree>
    <p:extLst>
      <p:ext uri="{BB962C8B-B14F-4D97-AF65-F5344CB8AC3E}">
        <p14:creationId xmlns:p14="http://schemas.microsoft.com/office/powerpoint/2010/main" val="3731480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شبکه‏های عصبی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39</a:t>
            </a:fld>
            <a:endParaRPr lang="en-US" altLang="en-US"/>
          </a:p>
        </p:txBody>
      </p:sp>
      <p:sp>
        <p:nvSpPr>
          <p:cNvPr id="4" name="TextBox 3"/>
          <p:cNvSpPr txBox="1">
            <a:spLocks noChangeArrowheads="1"/>
          </p:cNvSpPr>
          <p:nvPr/>
        </p:nvSpPr>
        <p:spPr bwMode="auto">
          <a:xfrm>
            <a:off x="74457" y="1370031"/>
            <a:ext cx="897572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این درس با مدل‏</a:t>
            </a:r>
            <a:r>
              <a:rPr lang="fa-IR" altLang="en-US" dirty="0">
                <a:latin typeface="Cambria Math" panose="02040503050406030204" pitchFamily="18" charset="0"/>
                <a:ea typeface="Cambria Math" panose="02040503050406030204" pitchFamily="18" charset="0"/>
                <a:cs typeface="B Nazanin" panose="00000400000000000000" pitchFamily="2" charset="-78"/>
              </a:rPr>
              <a:t>سازی نورون‏های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زیستی کاری نداریم</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یک شبکه عصبی چندلایه شامل تعدادی لایه خطی و توابع فعال‏‏سازی غیرخطی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1 لایه:</a:t>
            </a:r>
          </a:p>
          <a:p>
            <a:pPr algn="just" rtl="1">
              <a:lnSpc>
                <a:spcPct val="125000"/>
              </a:lnSpc>
              <a:spcBef>
                <a:spcPct val="0"/>
              </a:spcBef>
            </a:pP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2 لایه:</a:t>
            </a:r>
          </a:p>
          <a:p>
            <a:pPr algn="just" rtl="1">
              <a:lnSpc>
                <a:spcPct val="125000"/>
              </a:lnSpc>
              <a:spcBef>
                <a:spcPct val="0"/>
              </a:spcBef>
            </a:pP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3 لایه:</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5" name="TextBox 4"/>
              <p:cNvSpPr txBox="1"/>
              <p:nvPr/>
            </p:nvSpPr>
            <p:spPr>
              <a:xfrm>
                <a:off x="176623" y="3501008"/>
                <a:ext cx="200304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r>
                        <a:rPr lang="en-US" sz="2800" b="0" i="1" smtClean="0">
                          <a:latin typeface="Cambria Math" panose="02040503050406030204" pitchFamily="18" charset="0"/>
                        </a:rPr>
                        <m:t>𝑓</m:t>
                      </m:r>
                      <m:d>
                        <m:dPr>
                          <m:ctrlPr>
                            <a:rPr lang="en-US" sz="2800" b="0" i="1" smtClean="0">
                              <a:latin typeface="Cambria Math" panose="02040503050406030204" pitchFamily="18" charset="0"/>
                            </a:rPr>
                          </m:ctrlPr>
                        </m:dPr>
                        <m:e>
                          <m:r>
                            <a:rPr lang="en-US" sz="2800" i="1">
                              <a:latin typeface="Cambria Math" panose="02040503050406030204" pitchFamily="18" charset="0"/>
                            </a:rPr>
                            <m:t>𝑊</m:t>
                          </m:r>
                          <m:r>
                            <a:rPr lang="en-US" sz="2800" i="1">
                              <a:latin typeface="Cambria Math" panose="02040503050406030204" pitchFamily="18" charset="0"/>
                            </a:rPr>
                            <m:t> </m:t>
                          </m:r>
                          <m:r>
                            <a:rPr lang="en-US" sz="2800" i="1">
                              <a:latin typeface="Cambria Math" panose="02040503050406030204" pitchFamily="18" charset="0"/>
                            </a:rPr>
                            <m:t>𝑥</m:t>
                          </m:r>
                          <m:r>
                            <m:rPr>
                              <m:nor/>
                            </m:rPr>
                            <a:rPr lang="en-US" sz="2800" dirty="0"/>
                            <m:t> </m:t>
                          </m:r>
                        </m:e>
                      </m:d>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76623" y="3501008"/>
                <a:ext cx="2003049"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76623" y="4597179"/>
                <a:ext cx="3274294"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2</m:t>
                          </m:r>
                        </m:sub>
                      </m:sSub>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2</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1</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1</m:t>
                                  </m:r>
                                </m:sub>
                              </m:sSub>
                              <m:r>
                                <a:rPr lang="en-US" sz="2800" i="1">
                                  <a:latin typeface="Cambria Math" panose="02040503050406030204" pitchFamily="18" charset="0"/>
                                </a:rPr>
                                <m:t> </m:t>
                              </m:r>
                              <m:r>
                                <a:rPr lang="en-US" sz="2800" i="1">
                                  <a:latin typeface="Cambria Math" panose="02040503050406030204" pitchFamily="18" charset="0"/>
                                </a:rPr>
                                <m:t>𝑥</m:t>
                              </m:r>
                            </m:e>
                          </m:d>
                        </m:e>
                      </m:d>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176623" y="4597179"/>
                <a:ext cx="3274294" cy="48635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5887" y="5629770"/>
                <a:ext cx="4533805" cy="644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𝑦</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𝑓</m:t>
                          </m:r>
                        </m:e>
                        <m:sub>
                          <m:r>
                            <a:rPr lang="en-US" sz="2800" b="0" i="1" smtClean="0">
                              <a:latin typeface="Cambria Math" panose="02040503050406030204" pitchFamily="18" charset="0"/>
                            </a:rPr>
                            <m:t>3</m:t>
                          </m:r>
                        </m:sub>
                      </m:sSub>
                      <m:d>
                        <m:dPr>
                          <m:ctrlPr>
                            <a:rPr lang="en-US" sz="2800" b="0" i="1" smtClean="0">
                              <a:latin typeface="Cambria Math" panose="02040503050406030204" pitchFamily="18" charset="0"/>
                            </a:rPr>
                          </m:ctrlPr>
                        </m:dPr>
                        <m:e>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3</m:t>
                                  </m:r>
                                </m:sub>
                              </m:sSub>
                              <m:r>
                                <a:rPr lang="en-US" sz="2800" i="1">
                                  <a:latin typeface="Cambria Math" panose="02040503050406030204" pitchFamily="18" charset="0"/>
                                </a:rPr>
                                <m:t> </m:t>
                              </m:r>
                              <m:r>
                                <a:rPr lang="en-US" sz="2800" i="1">
                                  <a:latin typeface="Cambria Math" panose="02040503050406030204" pitchFamily="18" charset="0"/>
                                </a:rPr>
                                <m:t>𝑓</m:t>
                              </m:r>
                            </m:e>
                            <m:sub>
                              <m:r>
                                <a:rPr lang="en-US" sz="2800" i="1">
                                  <a:latin typeface="Cambria Math" panose="02040503050406030204" pitchFamily="18" charset="0"/>
                                </a:rPr>
                                <m:t>2</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2</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1</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1</m:t>
                                      </m:r>
                                    </m:sub>
                                  </m:sSub>
                                  <m:r>
                                    <a:rPr lang="en-US" sz="2800" i="1">
                                      <a:latin typeface="Cambria Math" panose="02040503050406030204" pitchFamily="18" charset="0"/>
                                    </a:rPr>
                                    <m:t> </m:t>
                                  </m:r>
                                  <m:r>
                                    <a:rPr lang="en-US" sz="2800" i="1">
                                      <a:latin typeface="Cambria Math" panose="02040503050406030204" pitchFamily="18" charset="0"/>
                                    </a:rPr>
                                    <m:t>𝑥</m:t>
                                  </m:r>
                                </m:e>
                              </m:d>
                            </m:e>
                          </m:d>
                        </m:e>
                      </m:d>
                    </m:oMath>
                  </m:oMathPara>
                </a14:m>
                <a:endParaRPr lang="en-US" sz="2800" dirty="0"/>
              </a:p>
            </p:txBody>
          </p:sp>
        </mc:Choice>
        <mc:Fallback xmlns="">
          <p:sp>
            <p:nvSpPr>
              <p:cNvPr id="7" name="TextBox 6"/>
              <p:cNvSpPr txBox="1">
                <a:spLocks noRot="1" noChangeAspect="1" noMove="1" noResize="1" noEditPoints="1" noAdjustHandles="1" noChangeArrowheads="1" noChangeShapeType="1" noTextEdit="1"/>
              </p:cNvSpPr>
              <p:nvPr/>
            </p:nvSpPr>
            <p:spPr>
              <a:xfrm>
                <a:off x="115887" y="5629770"/>
                <a:ext cx="4533805" cy="644857"/>
              </a:xfrm>
              <a:prstGeom prst="rect">
                <a:avLst/>
              </a:prstGeom>
              <a:blipFill>
                <a:blip r:embed="rId5"/>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6"/>
          <a:stretch>
            <a:fillRect/>
          </a:stretch>
        </p:blipFill>
        <p:spPr>
          <a:xfrm>
            <a:off x="2752392" y="5284688"/>
            <a:ext cx="3888846" cy="1546700"/>
          </a:xfrm>
          <a:prstGeom prst="rect">
            <a:avLst/>
          </a:prstGeom>
        </p:spPr>
      </p:pic>
    </p:spTree>
    <p:extLst>
      <p:ext uri="{BB962C8B-B14F-4D97-AF65-F5344CB8AC3E}">
        <p14:creationId xmlns:p14="http://schemas.microsoft.com/office/powerpoint/2010/main" val="402927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fade">
                                      <p:cBhvr>
                                        <p:cTn id="26" dur="500"/>
                                        <p:tgtEl>
                                          <p:spTgt spid="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xit" presetSubtype="4" fill="hold" nodeType="clickEffect">
                                  <p:stCondLst>
                                    <p:cond delay="0"/>
                                  </p:stCondLst>
                                  <p:childTnLst>
                                    <p:anim calcmode="lin" valueType="num">
                                      <p:cBhvr additive="base">
                                        <p:cTn id="40" dur="500"/>
                                        <p:tgtEl>
                                          <p:spTgt spid="8"/>
                                        </p:tgtEl>
                                        <p:attrNameLst>
                                          <p:attrName>ppt_x</p:attrName>
                                        </p:attrNameLst>
                                      </p:cBhvr>
                                      <p:tavLst>
                                        <p:tav tm="0">
                                          <p:val>
                                            <p:strVal val="ppt_x"/>
                                          </p:val>
                                        </p:tav>
                                        <p:tav tm="100000">
                                          <p:val>
                                            <p:strVal val="ppt_x"/>
                                          </p:val>
                                        </p:tav>
                                      </p:tavLst>
                                    </p:anim>
                                    <p:anim calcmode="lin" valueType="num">
                                      <p:cBhvr additive="base">
                                        <p:cTn id="41" dur="500"/>
                                        <p:tgtEl>
                                          <p:spTgt spid="8"/>
                                        </p:tgtEl>
                                        <p:attrNameLst>
                                          <p:attrName>ppt_y</p:attrName>
                                        </p:attrNameLst>
                                      </p:cBhvr>
                                      <p:tavLst>
                                        <p:tav tm="0">
                                          <p:val>
                                            <p:strVal val="ppt_y"/>
                                          </p:val>
                                        </p:tav>
                                        <p:tav tm="100000">
                                          <p:val>
                                            <p:strVal val="1+ppt_h/2"/>
                                          </p:val>
                                        </p:tav>
                                      </p:tavLst>
                                    </p:anim>
                                    <p:set>
                                      <p:cBhvr>
                                        <p:cTn id="42" dur="1" fill="hold">
                                          <p:stCondLst>
                                            <p:cond delay="499"/>
                                          </p:stCondLst>
                                        </p:cTn>
                                        <p:tgtEl>
                                          <p:spTgt spid="8"/>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
                                            <p:txEl>
                                              <p:pRg st="6" end="6"/>
                                            </p:txEl>
                                          </p:spTgt>
                                        </p:tgtEl>
                                        <p:attrNameLst>
                                          <p:attrName>style.visibility</p:attrName>
                                        </p:attrNameLst>
                                      </p:cBhvr>
                                      <p:to>
                                        <p:strVal val="visible"/>
                                      </p:to>
                                    </p:set>
                                    <p:animEffect transition="in" filter="fade">
                                      <p:cBhvr>
                                        <p:cTn id="46" dur="500"/>
                                        <p:tgtEl>
                                          <p:spTgt spid="4">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9050" y="44450"/>
            <a:ext cx="9163050" cy="1143000"/>
          </a:xfrm>
        </p:spPr>
        <p:txBody>
          <a:bodyPr/>
          <a:lstStyle/>
          <a:p>
            <a:pPr marL="182563"/>
            <a:r>
              <a:rPr lang="fa-IR" altLang="en-US" dirty="0" smtClean="0"/>
              <a:t>طبقه‏بندی تصویر</a:t>
            </a:r>
            <a:endParaRPr lang="en-US" altLang="en-US" dirty="0" smtClean="0"/>
          </a:p>
        </p:txBody>
      </p:sp>
      <p:sp>
        <p:nvSpPr>
          <p:cNvPr id="922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B3EDBD3E-4197-4BCE-8A87-049FCE6F9CBB}" type="slidenum">
              <a:rPr lang="en-US" altLang="en-US" sz="1200" smtClean="0">
                <a:solidFill>
                  <a:srgbClr val="898989"/>
                </a:solidFill>
                <a:latin typeface="Arial" panose="020B0604020202020204" pitchFamily="34" charset="0"/>
              </a:rPr>
              <a:pPr>
                <a:spcBef>
                  <a:spcPct val="0"/>
                </a:spcBef>
                <a:buFontTx/>
                <a:buNone/>
              </a:pPr>
              <a:t>4</a:t>
            </a:fld>
            <a:endParaRPr lang="en-US" altLang="en-US" sz="1200" smtClean="0">
              <a:solidFill>
                <a:srgbClr val="898989"/>
              </a:solidFill>
              <a:latin typeface="Arial" panose="020B0604020202020204" pitchFamily="34" charset="0"/>
            </a:endParaRPr>
          </a:p>
        </p:txBody>
      </p:sp>
      <p:pic>
        <p:nvPicPr>
          <p:cNvPr id="922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2686" y="1557338"/>
            <a:ext cx="1716087"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132388"/>
            <a:ext cx="182880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4586" y="3344863"/>
            <a:ext cx="17907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476873" y="2981325"/>
            <a:ext cx="2374900" cy="2376488"/>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anchor="ctr"/>
          <a:lstStyle/>
          <a:p>
            <a:pPr algn="ctr" rtl="1">
              <a:defRPr/>
            </a:pPr>
            <a:r>
              <a:rPr lang="fa-IR" sz="3200" dirty="0" smtClean="0">
                <a:cs typeface="B Nazanin" panose="00000400000000000000" pitchFamily="2" charset="-78"/>
              </a:rPr>
              <a:t>طبقه‏بندی‏کننده تصویر</a:t>
            </a:r>
            <a:endParaRPr lang="en-US" sz="3200" dirty="0">
              <a:cs typeface="B Nazanin" panose="00000400000000000000" pitchFamily="2" charset="-78"/>
            </a:endParaRPr>
          </a:p>
        </p:txBody>
      </p:sp>
      <p:cxnSp>
        <p:nvCxnSpPr>
          <p:cNvPr id="8" name="Elbow Connector 7"/>
          <p:cNvCxnSpPr>
            <a:stCxn id="9221" idx="3"/>
          </p:cNvCxnSpPr>
          <p:nvPr/>
        </p:nvCxnSpPr>
        <p:spPr>
          <a:xfrm>
            <a:off x="2168773" y="2379663"/>
            <a:ext cx="1308100" cy="119380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9223" idx="3"/>
            <a:endCxn id="6" idx="1"/>
          </p:cNvCxnSpPr>
          <p:nvPr/>
        </p:nvCxnSpPr>
        <p:spPr>
          <a:xfrm>
            <a:off x="2205286" y="4167188"/>
            <a:ext cx="1271587" cy="1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9222" idx="3"/>
          </p:cNvCxnSpPr>
          <p:nvPr/>
        </p:nvCxnSpPr>
        <p:spPr>
          <a:xfrm flipV="1">
            <a:off x="2224336" y="4724400"/>
            <a:ext cx="1231900" cy="1230313"/>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p:cNvCxnSpPr>
          <p:nvPr/>
        </p:nvCxnSpPr>
        <p:spPr>
          <a:xfrm flipV="1">
            <a:off x="5851773" y="4167188"/>
            <a:ext cx="1308100" cy="15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a:off x="5851773" y="4724400"/>
            <a:ext cx="1308100" cy="79692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5851773" y="2738438"/>
            <a:ext cx="1308100" cy="835025"/>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166176" y="2379663"/>
            <a:ext cx="1008609" cy="584775"/>
          </a:xfrm>
          <a:prstGeom prst="rect">
            <a:avLst/>
          </a:prstGeom>
          <a:noFill/>
        </p:spPr>
        <p:txBody>
          <a:bodyPr wrap="none" rtlCol="0">
            <a:spAutoFit/>
          </a:bodyPr>
          <a:lstStyle/>
          <a:p>
            <a:r>
              <a:rPr lang="fa-IR" sz="3200" dirty="0" smtClean="0">
                <a:cs typeface="B Titr" panose="00000700000000000000" pitchFamily="2" charset="-78"/>
              </a:rPr>
              <a:t>انسان</a:t>
            </a:r>
            <a:endParaRPr lang="en-US" sz="3200" dirty="0">
              <a:cs typeface="B Titr" panose="00000700000000000000" pitchFamily="2" charset="-78"/>
            </a:endParaRPr>
          </a:p>
        </p:txBody>
      </p:sp>
      <p:sp>
        <p:nvSpPr>
          <p:cNvPr id="17" name="TextBox 16"/>
          <p:cNvSpPr txBox="1"/>
          <p:nvPr/>
        </p:nvSpPr>
        <p:spPr>
          <a:xfrm>
            <a:off x="7131879" y="3748797"/>
            <a:ext cx="1168910" cy="584775"/>
          </a:xfrm>
          <a:prstGeom prst="rect">
            <a:avLst/>
          </a:prstGeom>
          <a:noFill/>
        </p:spPr>
        <p:txBody>
          <a:bodyPr wrap="none" rtlCol="0">
            <a:spAutoFit/>
          </a:bodyPr>
          <a:lstStyle/>
          <a:p>
            <a:r>
              <a:rPr lang="fa-IR" sz="3200" dirty="0">
                <a:cs typeface="B Titr" panose="00000700000000000000" pitchFamily="2" charset="-78"/>
              </a:rPr>
              <a:t>خ</a:t>
            </a:r>
            <a:r>
              <a:rPr lang="fa-IR" sz="3200" dirty="0" smtClean="0">
                <a:cs typeface="B Titr" panose="00000700000000000000" pitchFamily="2" charset="-78"/>
              </a:rPr>
              <a:t>ودرو</a:t>
            </a:r>
            <a:endParaRPr lang="en-US" sz="3200" dirty="0">
              <a:cs typeface="B Titr" panose="00000700000000000000" pitchFamily="2" charset="-78"/>
            </a:endParaRPr>
          </a:p>
        </p:txBody>
      </p:sp>
      <p:sp>
        <p:nvSpPr>
          <p:cNvPr id="18" name="TextBox 17"/>
          <p:cNvSpPr txBox="1"/>
          <p:nvPr/>
        </p:nvSpPr>
        <p:spPr>
          <a:xfrm>
            <a:off x="7135569" y="5136972"/>
            <a:ext cx="718466" cy="584775"/>
          </a:xfrm>
          <a:prstGeom prst="rect">
            <a:avLst/>
          </a:prstGeom>
          <a:noFill/>
        </p:spPr>
        <p:txBody>
          <a:bodyPr wrap="none" rtlCol="0">
            <a:spAutoFit/>
          </a:bodyPr>
          <a:lstStyle/>
          <a:p>
            <a:r>
              <a:rPr lang="fa-IR" sz="3200" dirty="0" smtClean="0">
                <a:cs typeface="B Titr" panose="00000700000000000000" pitchFamily="2" charset="-78"/>
              </a:rPr>
              <a:t>شیر</a:t>
            </a:r>
            <a:endParaRPr lang="en-US" sz="3200" dirty="0">
              <a:cs typeface="B Titr" panose="00000700000000000000" pitchFamily="2" charset="-78"/>
            </a:endParaRPr>
          </a:p>
        </p:txBody>
      </p:sp>
      <mc:AlternateContent xmlns:mc="http://schemas.openxmlformats.org/markup-compatibility/2006" xmlns:a14="http://schemas.microsoft.com/office/drawing/2010/main">
        <mc:Choice Requires="a14">
          <p:sp>
            <p:nvSpPr>
              <p:cNvPr id="4" name="TextBox 3"/>
              <p:cNvSpPr txBox="1"/>
              <p:nvPr/>
            </p:nvSpPr>
            <p:spPr>
              <a:xfrm>
                <a:off x="8367862" y="2441217"/>
                <a:ext cx="64120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r>
                        <a:rPr lang="en-US" sz="3000" b="0" i="1" smtClean="0">
                          <a:latin typeface="Cambria Math" panose="02040503050406030204" pitchFamily="18" charset="0"/>
                        </a:rPr>
                        <m:t>1</m:t>
                      </m:r>
                      <m:r>
                        <a:rPr lang="en-US" sz="3000" b="0" i="1" smtClean="0">
                          <a:latin typeface="Cambria Math" panose="02040503050406030204" pitchFamily="18" charset="0"/>
                        </a:rPr>
                        <m:t>)</m:t>
                      </m:r>
                    </m:oMath>
                  </m:oMathPara>
                </a14:m>
                <a:endParaRPr lang="en-US" sz="3000" dirty="0"/>
              </a:p>
            </p:txBody>
          </p:sp>
        </mc:Choice>
        <mc:Fallback xmlns="">
          <p:sp>
            <p:nvSpPr>
              <p:cNvPr id="4" name="TextBox 3"/>
              <p:cNvSpPr txBox="1">
                <a:spLocks noRot="1" noChangeAspect="1" noMove="1" noResize="1" noEditPoints="1" noAdjustHandles="1" noChangeArrowheads="1" noChangeShapeType="1" noTextEdit="1"/>
              </p:cNvSpPr>
              <p:nvPr/>
            </p:nvSpPr>
            <p:spPr>
              <a:xfrm>
                <a:off x="8367862" y="2441217"/>
                <a:ext cx="641201"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367861" y="3810351"/>
                <a:ext cx="64120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r>
                        <a:rPr lang="en-US" sz="3000" b="0" i="1" smtClean="0">
                          <a:latin typeface="Cambria Math" panose="02040503050406030204" pitchFamily="18" charset="0"/>
                        </a:rPr>
                        <m:t>2</m:t>
                      </m:r>
                      <m:r>
                        <a:rPr lang="en-US" sz="3000" b="0" i="1" smtClean="0">
                          <a:latin typeface="Cambria Math" panose="02040503050406030204" pitchFamily="18" charset="0"/>
                        </a:rPr>
                        <m:t>)</m:t>
                      </m:r>
                    </m:oMath>
                  </m:oMathPara>
                </a14:m>
                <a:endParaRPr lang="en-US" sz="3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8367861" y="3810351"/>
                <a:ext cx="64120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8367861" y="5198526"/>
                <a:ext cx="64120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000" b="0" i="1" smtClean="0">
                          <a:latin typeface="Cambria Math" panose="02040503050406030204" pitchFamily="18" charset="0"/>
                        </a:rPr>
                        <m:t>(</m:t>
                      </m:r>
                      <m:r>
                        <a:rPr lang="en-US" sz="3000" b="0" i="1" smtClean="0">
                          <a:latin typeface="Cambria Math" panose="02040503050406030204" pitchFamily="18" charset="0"/>
                        </a:rPr>
                        <m:t>3</m:t>
                      </m:r>
                      <m:r>
                        <a:rPr lang="en-US" sz="3000" b="0" i="1" smtClean="0">
                          <a:latin typeface="Cambria Math" panose="02040503050406030204" pitchFamily="18" charset="0"/>
                        </a:rPr>
                        <m:t>)</m:t>
                      </m:r>
                    </m:oMath>
                  </m:oMathPara>
                </a14:m>
                <a:endParaRPr lang="en-US" sz="3000" dirty="0"/>
              </a:p>
            </p:txBody>
          </p:sp>
        </mc:Choice>
        <mc:Fallback xmlns="">
          <p:sp>
            <p:nvSpPr>
              <p:cNvPr id="21" name="TextBox 20"/>
              <p:cNvSpPr txBox="1">
                <a:spLocks noRot="1" noChangeAspect="1" noMove="1" noResize="1" noEditPoints="1" noAdjustHandles="1" noChangeArrowheads="1" noChangeShapeType="1" noTextEdit="1"/>
              </p:cNvSpPr>
              <p:nvPr/>
            </p:nvSpPr>
            <p:spPr>
              <a:xfrm>
                <a:off x="8367861" y="5198526"/>
                <a:ext cx="641201" cy="461665"/>
              </a:xfrm>
              <a:prstGeom prst="rect">
                <a:avLst/>
              </a:prstGeom>
              <a:blipFill>
                <a:blip r:embed="rId8"/>
                <a:stretch>
                  <a:fillRect/>
                </a:stretch>
              </a:blipFill>
            </p:spPr>
            <p:txBody>
              <a:bodyPr/>
              <a:lstStyle/>
              <a:p>
                <a:r>
                  <a:rPr lang="en-US">
                    <a:noFill/>
                  </a:rPr>
                  <a:t> </a:t>
                </a:r>
              </a:p>
            </p:txBody>
          </p:sp>
        </mc:Fallback>
      </mc:AlternateContent>
      <p:pic>
        <p:nvPicPr>
          <p:cNvPr id="22" name="Picture 21"/>
          <p:cNvPicPr>
            <a:picLocks noChangeAspect="1"/>
          </p:cNvPicPr>
          <p:nvPr/>
        </p:nvPicPr>
        <p:blipFill>
          <a:blip r:embed="rId9"/>
          <a:stretch>
            <a:fillRect/>
          </a:stretch>
        </p:blipFill>
        <p:spPr>
          <a:xfrm>
            <a:off x="3173661" y="1754188"/>
            <a:ext cx="2981325" cy="695325"/>
          </a:xfrm>
          <a:prstGeom prst="rect">
            <a:avLst/>
          </a:prstGeom>
        </p:spPr>
      </p:pic>
    </p:spTree>
    <p:extLst>
      <p:ext uri="{BB962C8B-B14F-4D97-AF65-F5344CB8AC3E}">
        <p14:creationId xmlns:p14="http://schemas.microsoft.com/office/powerpoint/2010/main" val="38043427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شبکه‏های عصبی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40</a:t>
            </a:fld>
            <a:endParaRPr lang="en-US" altLang="en-US"/>
          </a:p>
        </p:txBody>
      </p:sp>
      <p:pic>
        <p:nvPicPr>
          <p:cNvPr id="4" name="Picture 3"/>
          <p:cNvPicPr>
            <a:picLocks noChangeAspect="1"/>
          </p:cNvPicPr>
          <p:nvPr/>
        </p:nvPicPr>
        <p:blipFill>
          <a:blip r:embed="rId2"/>
          <a:stretch>
            <a:fillRect/>
          </a:stretch>
        </p:blipFill>
        <p:spPr>
          <a:xfrm>
            <a:off x="35496" y="2728828"/>
            <a:ext cx="4000500" cy="2905125"/>
          </a:xfrm>
          <a:prstGeom prst="rect">
            <a:avLst/>
          </a:prstGeom>
        </p:spPr>
      </p:pic>
      <p:sp>
        <p:nvSpPr>
          <p:cNvPr id="5" name="TextBox 4"/>
          <p:cNvSpPr txBox="1">
            <a:spLocks noChangeArrowheads="1"/>
          </p:cNvSpPr>
          <p:nvPr/>
        </p:nvSpPr>
        <p:spPr bwMode="auto">
          <a:xfrm>
            <a:off x="121915" y="5537701"/>
            <a:ext cx="382766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عصبی 2 لایه</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عصبی با 1 لایه مخفی</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7" name="TextBox 6"/>
          <p:cNvSpPr txBox="1">
            <a:spLocks noChangeArrowheads="1"/>
          </p:cNvSpPr>
          <p:nvPr/>
        </p:nvSpPr>
        <p:spPr bwMode="auto">
          <a:xfrm>
            <a:off x="4746398" y="5537701"/>
            <a:ext cx="382766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عصبی 3 لایه</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عصبی با 2 لایه مخفی</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8" name="TextBox 7"/>
          <p:cNvSpPr txBox="1">
            <a:spLocks noChangeArrowheads="1"/>
          </p:cNvSpPr>
          <p:nvPr/>
        </p:nvSpPr>
        <p:spPr bwMode="auto">
          <a:xfrm>
            <a:off x="579614" y="1405389"/>
            <a:ext cx="41667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لایه‏های کاملا متصل یا متراکم</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cxnSp>
        <p:nvCxnSpPr>
          <p:cNvPr id="10" name="Straight Arrow Connector 9"/>
          <p:cNvCxnSpPr>
            <a:stCxn id="4" idx="0"/>
          </p:cNvCxnSpPr>
          <p:nvPr/>
        </p:nvCxnSpPr>
        <p:spPr>
          <a:xfrm flipV="1">
            <a:off x="2035746" y="2060848"/>
            <a:ext cx="304006" cy="66798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2823841" y="2060848"/>
            <a:ext cx="567231" cy="1283535"/>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stretch>
            <a:fillRect/>
          </a:stretch>
        </p:blipFill>
        <p:spPr>
          <a:xfrm>
            <a:off x="4788024" y="1413835"/>
            <a:ext cx="3111430" cy="1756987"/>
          </a:xfrm>
          <a:prstGeom prst="rect">
            <a:avLst/>
          </a:prstGeom>
        </p:spPr>
      </p:pic>
      <p:pic>
        <p:nvPicPr>
          <p:cNvPr id="6" name="Picture 5"/>
          <p:cNvPicPr>
            <a:picLocks noChangeAspect="1"/>
          </p:cNvPicPr>
          <p:nvPr/>
        </p:nvPicPr>
        <p:blipFill>
          <a:blip r:embed="rId4"/>
          <a:stretch>
            <a:fillRect/>
          </a:stretch>
        </p:blipFill>
        <p:spPr>
          <a:xfrm>
            <a:off x="4139952" y="3170822"/>
            <a:ext cx="4985108" cy="2463131"/>
          </a:xfrm>
          <a:prstGeom prst="rect">
            <a:avLst/>
          </a:prstGeom>
        </p:spPr>
      </p:pic>
      <p:cxnSp>
        <p:nvCxnSpPr>
          <p:cNvPr id="17" name="Straight Arrow Connector 16"/>
          <p:cNvCxnSpPr/>
          <p:nvPr/>
        </p:nvCxnSpPr>
        <p:spPr>
          <a:xfrm flipV="1">
            <a:off x="3528675" y="2702615"/>
            <a:ext cx="1599422" cy="94262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26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par>
                                <p:cTn id="17" presetID="2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شبکه عصبی 3 لایه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41</a:t>
            </a:fld>
            <a:endParaRPr lang="en-US" altLang="en-US"/>
          </a:p>
        </p:txBody>
      </p:sp>
      <p:pic>
        <p:nvPicPr>
          <p:cNvPr id="6" name="Picture 5"/>
          <p:cNvPicPr>
            <a:picLocks noChangeAspect="1"/>
          </p:cNvPicPr>
          <p:nvPr/>
        </p:nvPicPr>
        <p:blipFill>
          <a:blip r:embed="rId2"/>
          <a:stretch>
            <a:fillRect/>
          </a:stretch>
        </p:blipFill>
        <p:spPr>
          <a:xfrm>
            <a:off x="1357964" y="1484784"/>
            <a:ext cx="6408712" cy="3166531"/>
          </a:xfrm>
          <a:prstGeom prst="rect">
            <a:avLst/>
          </a:prstGeom>
        </p:spPr>
      </p:pic>
      <p:pic>
        <p:nvPicPr>
          <p:cNvPr id="8" name="Picture 7"/>
          <p:cNvPicPr>
            <a:picLocks noChangeAspect="1"/>
          </p:cNvPicPr>
          <p:nvPr/>
        </p:nvPicPr>
        <p:blipFill>
          <a:blip r:embed="rId3"/>
          <a:stretch>
            <a:fillRect/>
          </a:stretch>
        </p:blipFill>
        <p:spPr>
          <a:xfrm>
            <a:off x="452282" y="4952667"/>
            <a:ext cx="8220075" cy="1343025"/>
          </a:xfrm>
          <a:prstGeom prst="rect">
            <a:avLst/>
          </a:prstGeom>
        </p:spPr>
      </p:pic>
    </p:spTree>
    <p:extLst>
      <p:ext uri="{BB962C8B-B14F-4D97-AF65-F5344CB8AC3E}">
        <p14:creationId xmlns:p14="http://schemas.microsoft.com/office/powerpoint/2010/main" val="16889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توابع فعال‏سازی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42</a:t>
            </a:fld>
            <a:endParaRPr lang="en-US" altLang="en-US"/>
          </a:p>
        </p:txBody>
      </p:sp>
      <p:pic>
        <p:nvPicPr>
          <p:cNvPr id="4" name="Picture 3"/>
          <p:cNvPicPr>
            <a:picLocks noChangeAspect="1"/>
          </p:cNvPicPr>
          <p:nvPr/>
        </p:nvPicPr>
        <p:blipFill>
          <a:blip r:embed="rId3"/>
          <a:stretch>
            <a:fillRect/>
          </a:stretch>
        </p:blipFill>
        <p:spPr>
          <a:xfrm>
            <a:off x="209481" y="1592993"/>
            <a:ext cx="3994785" cy="1388745"/>
          </a:xfrm>
          <a:prstGeom prst="rect">
            <a:avLst/>
          </a:prstGeom>
        </p:spPr>
      </p:pic>
      <p:pic>
        <p:nvPicPr>
          <p:cNvPr id="5" name="Picture 4"/>
          <p:cNvPicPr>
            <a:picLocks noChangeAspect="1"/>
          </p:cNvPicPr>
          <p:nvPr/>
        </p:nvPicPr>
        <p:blipFill>
          <a:blip r:embed="rId4"/>
          <a:stretch>
            <a:fillRect/>
          </a:stretch>
        </p:blipFill>
        <p:spPr>
          <a:xfrm>
            <a:off x="200908" y="3380556"/>
            <a:ext cx="4003358" cy="1320165"/>
          </a:xfrm>
          <a:prstGeom prst="rect">
            <a:avLst/>
          </a:prstGeom>
        </p:spPr>
      </p:pic>
      <p:pic>
        <p:nvPicPr>
          <p:cNvPr id="6" name="Picture 5"/>
          <p:cNvPicPr>
            <a:picLocks noChangeAspect="1"/>
          </p:cNvPicPr>
          <p:nvPr/>
        </p:nvPicPr>
        <p:blipFill>
          <a:blip r:embed="rId5"/>
          <a:stretch>
            <a:fillRect/>
          </a:stretch>
        </p:blipFill>
        <p:spPr>
          <a:xfrm>
            <a:off x="200908" y="5099539"/>
            <a:ext cx="4003358" cy="1328738"/>
          </a:xfrm>
          <a:prstGeom prst="rect">
            <a:avLst/>
          </a:prstGeom>
        </p:spPr>
      </p:pic>
      <p:pic>
        <p:nvPicPr>
          <p:cNvPr id="7" name="Picture 6"/>
          <p:cNvPicPr>
            <a:picLocks noChangeAspect="1"/>
          </p:cNvPicPr>
          <p:nvPr/>
        </p:nvPicPr>
        <p:blipFill>
          <a:blip r:embed="rId6"/>
          <a:stretch>
            <a:fillRect/>
          </a:stretch>
        </p:blipFill>
        <p:spPr>
          <a:xfrm>
            <a:off x="4659835" y="1592993"/>
            <a:ext cx="4234815" cy="1380173"/>
          </a:xfrm>
          <a:prstGeom prst="rect">
            <a:avLst/>
          </a:prstGeom>
        </p:spPr>
      </p:pic>
      <p:pic>
        <p:nvPicPr>
          <p:cNvPr id="8" name="Picture 7"/>
          <p:cNvPicPr>
            <a:picLocks noChangeAspect="1"/>
          </p:cNvPicPr>
          <p:nvPr/>
        </p:nvPicPr>
        <p:blipFill>
          <a:blip r:embed="rId7"/>
          <a:stretch>
            <a:fillRect/>
          </a:stretch>
        </p:blipFill>
        <p:spPr>
          <a:xfrm>
            <a:off x="4737205" y="5305279"/>
            <a:ext cx="4157663" cy="917258"/>
          </a:xfrm>
          <a:prstGeom prst="rect">
            <a:avLst/>
          </a:prstGeom>
        </p:spPr>
      </p:pic>
      <p:pic>
        <p:nvPicPr>
          <p:cNvPr id="9" name="Picture 8"/>
          <p:cNvPicPr>
            <a:picLocks noChangeAspect="1"/>
          </p:cNvPicPr>
          <p:nvPr/>
        </p:nvPicPr>
        <p:blipFill>
          <a:blip r:embed="rId8"/>
          <a:stretch>
            <a:fillRect/>
          </a:stretch>
        </p:blipFill>
        <p:spPr>
          <a:xfrm>
            <a:off x="4745560" y="3378535"/>
            <a:ext cx="4149090" cy="1397318"/>
          </a:xfrm>
          <a:prstGeom prst="rect">
            <a:avLst/>
          </a:prstGeom>
        </p:spPr>
      </p:pic>
    </p:spTree>
    <p:extLst>
      <p:ext uri="{BB962C8B-B14F-4D97-AF65-F5344CB8AC3E}">
        <p14:creationId xmlns:p14="http://schemas.microsoft.com/office/powerpoint/2010/main" val="4159961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یادگیری عمیق</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43</a:t>
            </a:fld>
            <a:endParaRPr lang="en-US" altLang="en-US"/>
          </a:p>
        </p:txBody>
      </p:sp>
      <p:sp>
        <p:nvSpPr>
          <p:cNvPr id="4" name="TextBox 3"/>
          <p:cNvSpPr txBox="1">
            <a:spLocks noChangeArrowheads="1"/>
          </p:cNvSpPr>
          <p:nvPr/>
        </p:nvSpPr>
        <p:spPr bwMode="auto">
          <a:xfrm>
            <a:off x="74457" y="1342616"/>
            <a:ext cx="8975725" cy="4370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یادگیری عمیق </a:t>
            </a:r>
            <a:r>
              <a:rPr lang="fa-IR" altLang="en-US" dirty="0">
                <a:latin typeface="Cambria Math" panose="02040503050406030204" pitchFamily="18" charset="0"/>
                <a:ea typeface="Cambria Math" panose="02040503050406030204" pitchFamily="18" charset="0"/>
                <a:cs typeface="B Nazanin" panose="00000400000000000000" pitchFamily="2" charset="-78"/>
              </a:rPr>
              <a:t>یک زیر شاخه از یادگیری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ماشین </a:t>
            </a:r>
            <a:r>
              <a:rPr lang="fa-IR" altLang="en-US" dirty="0">
                <a:latin typeface="Cambria Math" panose="02040503050406030204" pitchFamily="18" charset="0"/>
                <a:ea typeface="Cambria Math" panose="02040503050406030204" pitchFamily="18" charset="0"/>
                <a:cs typeface="B Nazanin" panose="00000400000000000000" pitchFamily="2" charset="-78"/>
              </a:rPr>
              <a:t>و بر مبنای مجموعه‌ای از الگوریتم‌ها است که در تلاش هستند مفاهیم انتزاعی سطح بالا در دادگان را مدل نمایند که این فرایند را با استفاده از یک گراف عمیق که دارای چندین لایه پردازشی متشکل از چندین لایه تبدیلات خطی و غیر خطی هستند، مدل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می‌کنند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مهمترین نکته در یادگیری عمیق استفاده از ساختار یادگیری سلسله‏مراتبی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5" name="Picture 2" descr="https://cdn-images-1.medium.com/max/1200/1*v_YLNUnoeIhc90RZbrLEMg.png"/>
          <p:cNvPicPr>
            <a:picLocks noChangeAspect="1" noChangeArrowheads="1"/>
          </p:cNvPicPr>
          <p:nvPr/>
        </p:nvPicPr>
        <p:blipFill rotWithShape="1">
          <a:blip r:embed="rId3">
            <a:extLst>
              <a:ext uri="{28A0092B-C50C-407E-A947-70E740481C1C}">
                <a14:useLocalDpi xmlns:a14="http://schemas.microsoft.com/office/drawing/2010/main" val="0"/>
              </a:ext>
            </a:extLst>
          </a:blip>
          <a:srcRect t="71365"/>
          <a:stretch/>
        </p:blipFill>
        <p:spPr bwMode="auto">
          <a:xfrm>
            <a:off x="-19359" y="4581128"/>
            <a:ext cx="9163359" cy="153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80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یادگیری عمیق</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44</a:t>
            </a:fld>
            <a:endParaRPr lang="en-US" altLang="en-US"/>
          </a:p>
        </p:txBody>
      </p:sp>
      <p:pic>
        <p:nvPicPr>
          <p:cNvPr id="5" name="Picture 4"/>
          <p:cNvPicPr>
            <a:picLocks noChangeAspect="1"/>
          </p:cNvPicPr>
          <p:nvPr/>
        </p:nvPicPr>
        <p:blipFill>
          <a:blip r:embed="rId2"/>
          <a:stretch>
            <a:fillRect/>
          </a:stretch>
        </p:blipFill>
        <p:spPr>
          <a:xfrm>
            <a:off x="41123" y="1484784"/>
            <a:ext cx="4521197" cy="5373216"/>
          </a:xfrm>
          <a:prstGeom prst="rect">
            <a:avLst/>
          </a:prstGeom>
        </p:spPr>
      </p:pic>
      <p:sp>
        <p:nvSpPr>
          <p:cNvPr id="6" name="Rectangle 5"/>
          <p:cNvSpPr/>
          <p:nvPr/>
        </p:nvSpPr>
        <p:spPr>
          <a:xfrm>
            <a:off x="467544" y="4924542"/>
            <a:ext cx="3744416"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1122" y="3284984"/>
            <a:ext cx="4458869" cy="16395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2286" y="1496846"/>
            <a:ext cx="4458869" cy="1788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a:spLocks noChangeArrowheads="1"/>
          </p:cNvSpPr>
          <p:nvPr/>
        </p:nvSpPr>
        <p:spPr bwMode="auto">
          <a:xfrm>
            <a:off x="4589768" y="1436578"/>
            <a:ext cx="447791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هر لایه در ساختار یادگیری عمیق داده‏های سطح پائین‏تری را دریافت کرده و بعد از پردازش داده‏های سطح بالاتری را نتیجه می‏دهد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ویژگی‏های سطوح پائین‏تر برای کاربردهای مختلف مناسب هستند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09039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شبکه‏های عصبی عمیق</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45</a:t>
            </a:fld>
            <a:endParaRPr lang="en-US" altLang="en-US"/>
          </a:p>
        </p:txBody>
      </p:sp>
      <p:pic>
        <p:nvPicPr>
          <p:cNvPr id="1026" name="Picture 2" descr="https://qph.fs.quoracdn.net/main-qimg-b0cace2e34c89cebb3aa3197fa9b2f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59" y="2875339"/>
            <a:ext cx="9144000" cy="34323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a:spLocks noChangeArrowheads="1"/>
          </p:cNvSpPr>
          <p:nvPr/>
        </p:nvSpPr>
        <p:spPr bwMode="auto">
          <a:xfrm>
            <a:off x="168275" y="1557338"/>
            <a:ext cx="8788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endParaRPr lang="fa-IR" altLang="en-US" dirty="0" smtClean="0">
              <a:latin typeface="Cambria Math" panose="02040503050406030204" pitchFamily="18" charset="0"/>
              <a:ea typeface="Cambria Math" panose="02040503050406030204" pitchFamily="18" charset="0"/>
              <a:cs typeface="B Nazanin" panose="00000400000000000000" pitchFamily="2" charset="-78"/>
            </a:endParaRPr>
          </a:p>
        </p:txBody>
      </p:sp>
      <p:sp>
        <p:nvSpPr>
          <p:cNvPr id="6" name="TextBox 5"/>
          <p:cNvSpPr txBox="1">
            <a:spLocks noChangeArrowheads="1"/>
          </p:cNvSpPr>
          <p:nvPr/>
        </p:nvSpPr>
        <p:spPr bwMode="auto">
          <a:xfrm>
            <a:off x="74457" y="1377000"/>
            <a:ext cx="8975726"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آیا یک شبکه دارای لایه‏های زیاد می‏تواند منجر به بهبود طبقه‏بندی تصویر شود؟</a:t>
            </a:r>
          </a:p>
          <a:p>
            <a:pPr algn="just" rtl="1">
              <a:lnSpc>
                <a:spcPct val="125000"/>
              </a:lnSpc>
              <a:spcBef>
                <a:spcPct val="0"/>
              </a:spcBef>
            </a:pPr>
            <a:endParaRPr lang="fa-IR" altLang="en-US" sz="1600"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مهمترین ایراد این ساختار در پردازش تصویر آن است که اطلاعات همسایگی را لحاظ نمی‏کند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عبارت دیگر، دانش بدست آمده را میان پیکسل‏های تصویر به اشتراک نمی‏گذارد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ایده اصلی در پیشرفت یادگیری عمیق در حوزه بینایی کامپیوتر استفاده از لایه‏های کانولوشنی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539141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rctx="PPT">
                                        <p:cTn id="21" dur="indefinite"/>
                                        <p:tgtEl>
                                          <p:spTgt spid="1026"/>
                                        </p:tgtEl>
                                        <p:attrNameLst>
                                          <p:attrName>style.opacity</p:attrName>
                                        </p:attrNameLst>
                                      </p:cBhvr>
                                      <p:to>
                                        <p:strVal val="0.1"/>
                                      </p:to>
                                    </p:set>
                                    <p:animEffect filter="image" prLst="opacity: 0.1">
                                      <p:cBhvr rctx="IE">
                                        <p:cTn id="22" dur="indefinite"/>
                                        <p:tgtEl>
                                          <p:spTgt spid="1026"/>
                                        </p:tgtEl>
                                      </p:cBhvr>
                                    </p:animEffec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6">
                                            <p:txEl>
                                              <p:pRg st="2" end="2"/>
                                            </p:txEl>
                                          </p:spTgt>
                                        </p:tgtEl>
                                        <p:attrNameLst>
                                          <p:attrName>style.visibility</p:attrName>
                                        </p:attrNameLst>
                                      </p:cBhvr>
                                      <p:to>
                                        <p:strVal val="visible"/>
                                      </p:to>
                                    </p:set>
                                    <p:animEffect transition="in" filter="fade">
                                      <p:cBhvr>
                                        <p:cTn id="26" dur="500"/>
                                        <p:tgtEl>
                                          <p:spTgt spid="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500"/>
                                        <p:tgtEl>
                                          <p:spTgt spid="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4" end="4"/>
                                            </p:txEl>
                                          </p:spTgt>
                                        </p:tgtEl>
                                        <p:attrNameLst>
                                          <p:attrName>style.visibility</p:attrName>
                                        </p:attrNameLst>
                                      </p:cBhvr>
                                      <p:to>
                                        <p:strVal val="visible"/>
                                      </p:to>
                                    </p:set>
                                    <p:animEffect transition="in" filter="fade">
                                      <p:cBhvr>
                                        <p:cTn id="36"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348880"/>
            <a:ext cx="9144000" cy="3046988"/>
          </a:xfrm>
          <a:prstGeom prst="rect">
            <a:avLst/>
          </a:prstGeom>
          <a:noFill/>
        </p:spPr>
        <p:txBody>
          <a:bodyPr rtlCol="1">
            <a:spAutoFit/>
          </a:bodyPr>
          <a:lstStyle/>
          <a:p>
            <a:pPr algn="ctr" rtl="1" eaLnBrk="1" hangingPunct="1">
              <a:lnSpc>
                <a:spcPct val="120000"/>
              </a:lnSpc>
              <a:defRPr/>
            </a:pP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شبکه‏های عصبی کانولوشنی</a:t>
            </a:r>
            <a:endPar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endParaRPr>
          </a:p>
        </p:txBody>
      </p:sp>
    </p:spTree>
    <p:extLst>
      <p:ext uri="{BB962C8B-B14F-4D97-AF65-F5344CB8AC3E}">
        <p14:creationId xmlns:p14="http://schemas.microsoft.com/office/powerpoint/2010/main" val="98571956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شبکه‏های عصبی </a:t>
            </a:r>
            <a:r>
              <a:rPr lang="fa-IR" dirty="0" smtClean="0"/>
              <a:t>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47</a:t>
            </a:fld>
            <a:endParaRPr lang="en-US" altLang="en-US"/>
          </a:p>
        </p:txBody>
      </p:sp>
      <p:sp>
        <p:nvSpPr>
          <p:cNvPr id="4" name="TextBox 3"/>
          <p:cNvSpPr txBox="1">
            <a:spLocks noChangeArrowheads="1"/>
          </p:cNvSpPr>
          <p:nvPr/>
        </p:nvSpPr>
        <p:spPr bwMode="auto">
          <a:xfrm>
            <a:off x="74457" y="1381821"/>
            <a:ext cx="8975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LeNet-5</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در سال 1998 برای شناسایی اعداد و حروف دستنویس پیشنهاد شد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این شبکه تنها دارای 5 لایه آموزشی است: 2 لایه کانولوشنی و 3 لایه کاملا متصل</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19359" y="4177456"/>
            <a:ext cx="9163359" cy="2707928"/>
          </a:xfrm>
          <a:prstGeom prst="rect">
            <a:avLst/>
          </a:prstGeom>
        </p:spPr>
      </p:pic>
    </p:spTree>
    <p:extLst>
      <p:ext uri="{BB962C8B-B14F-4D97-AF65-F5344CB8AC3E}">
        <p14:creationId xmlns:p14="http://schemas.microsoft.com/office/powerpoint/2010/main" val="32984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لایه 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48</a:t>
            </a:fld>
            <a:endParaRPr lang="en-US" altLang="en-US"/>
          </a:p>
        </p:txBody>
      </p:sp>
      <p:sp>
        <p:nvSpPr>
          <p:cNvPr id="5" name="Rectangle 4"/>
          <p:cNvSpPr/>
          <p:nvPr/>
        </p:nvSpPr>
        <p:spPr>
          <a:xfrm>
            <a:off x="-19359" y="1412776"/>
            <a:ext cx="9163359" cy="5445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pic>
        <p:nvPicPr>
          <p:cNvPr id="6" name="Picture 5"/>
          <p:cNvPicPr>
            <a:picLocks noChangeAspect="1"/>
          </p:cNvPicPr>
          <p:nvPr/>
        </p:nvPicPr>
        <p:blipFill>
          <a:blip r:embed="rId3"/>
          <a:stretch>
            <a:fillRect/>
          </a:stretch>
        </p:blipFill>
        <p:spPr>
          <a:xfrm>
            <a:off x="395536" y="3345541"/>
            <a:ext cx="1666875" cy="2952750"/>
          </a:xfrm>
          <a:prstGeom prst="rect">
            <a:avLst/>
          </a:prstGeom>
        </p:spPr>
      </p:pic>
      <p:sp>
        <p:nvSpPr>
          <p:cNvPr id="4" name="TextBox 3"/>
          <p:cNvSpPr txBox="1">
            <a:spLocks noChangeArrowheads="1"/>
          </p:cNvSpPr>
          <p:nvPr/>
        </p:nvSpPr>
        <p:spPr bwMode="auto">
          <a:xfrm>
            <a:off x="221265" y="2103910"/>
            <a:ext cx="2015415"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fa-IR" altLang="en-US" sz="2400" dirty="0" smtClean="0">
                <a:solidFill>
                  <a:srgbClr val="800080"/>
                </a:solidFill>
                <a:latin typeface="Cambria Math" panose="02040503050406030204" pitchFamily="18" charset="0"/>
                <a:ea typeface="Cambria Math" panose="02040503050406030204" pitchFamily="18" charset="0"/>
                <a:cs typeface="B Nazanin" panose="00000400000000000000" pitchFamily="2" charset="-78"/>
              </a:rPr>
              <a:t>ورودی یک ماتریس 3 بعدی است</a:t>
            </a:r>
            <a:endParaRPr lang="en-US" altLang="en-US" sz="2400" dirty="0">
              <a:solidFill>
                <a:srgbClr val="80008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7" name="TextBox 6"/>
          <p:cNvSpPr txBox="1">
            <a:spLocks noChangeArrowheads="1"/>
          </p:cNvSpPr>
          <p:nvPr/>
        </p:nvSpPr>
        <p:spPr bwMode="auto">
          <a:xfrm rot="5400000">
            <a:off x="1146952" y="4150209"/>
            <a:ext cx="2015415" cy="5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height</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8" name="TextBox 7"/>
          <p:cNvSpPr txBox="1">
            <a:spLocks noChangeArrowheads="1"/>
          </p:cNvSpPr>
          <p:nvPr/>
        </p:nvSpPr>
        <p:spPr bwMode="auto">
          <a:xfrm rot="18920970">
            <a:off x="578911" y="5729307"/>
            <a:ext cx="2015415" cy="5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width</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9" name="TextBox 8"/>
          <p:cNvSpPr txBox="1">
            <a:spLocks noChangeArrowheads="1"/>
          </p:cNvSpPr>
          <p:nvPr/>
        </p:nvSpPr>
        <p:spPr bwMode="auto">
          <a:xfrm>
            <a:off x="-212612" y="6144863"/>
            <a:ext cx="2015415" cy="5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depth</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pic>
        <p:nvPicPr>
          <p:cNvPr id="10" name="Picture 9"/>
          <p:cNvPicPr>
            <a:picLocks noChangeAspect="1"/>
          </p:cNvPicPr>
          <p:nvPr/>
        </p:nvPicPr>
        <p:blipFill>
          <a:blip r:embed="rId4"/>
          <a:stretch>
            <a:fillRect/>
          </a:stretch>
        </p:blipFill>
        <p:spPr>
          <a:xfrm>
            <a:off x="3720359" y="4355191"/>
            <a:ext cx="533400" cy="933450"/>
          </a:xfrm>
          <a:prstGeom prst="rect">
            <a:avLst/>
          </a:prstGeom>
        </p:spPr>
      </p:pic>
      <p:sp>
        <p:nvSpPr>
          <p:cNvPr id="12" name="TextBox 11"/>
          <p:cNvSpPr txBox="1">
            <a:spLocks noChangeArrowheads="1"/>
          </p:cNvSpPr>
          <p:nvPr/>
        </p:nvSpPr>
        <p:spPr bwMode="auto">
          <a:xfrm>
            <a:off x="3131840" y="3734078"/>
            <a:ext cx="2015415" cy="5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5x5x3 filter</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3" name="TextBox 12"/>
          <p:cNvSpPr txBox="1">
            <a:spLocks noChangeArrowheads="1"/>
          </p:cNvSpPr>
          <p:nvPr/>
        </p:nvSpPr>
        <p:spPr bwMode="auto">
          <a:xfrm>
            <a:off x="4664519" y="1303600"/>
            <a:ext cx="4421888"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fa-IR" altLang="en-US" sz="2400" dirty="0" smtClean="0">
                <a:solidFill>
                  <a:srgbClr val="FF0066"/>
                </a:solidFill>
                <a:latin typeface="Cambria Math" panose="02040503050406030204" pitchFamily="18" charset="0"/>
                <a:ea typeface="Cambria Math" panose="02040503050406030204" pitchFamily="18" charset="0"/>
                <a:cs typeface="B Nazanin" panose="00000400000000000000" pitchFamily="2" charset="-78"/>
              </a:rPr>
              <a:t>خروجی لایه کانولوشنی حاصل فیلتر کردن ماتریس ورودی با فیلتر مربوطه است که به صورت مکانی بر روی آن لغزانده می‏شود</a:t>
            </a:r>
            <a:endParaRPr lang="en-US" altLang="en-US" sz="2400" dirty="0">
              <a:solidFill>
                <a:srgbClr val="FF0066"/>
              </a:solidFill>
              <a:latin typeface="Cambria Math" panose="02040503050406030204" pitchFamily="18" charset="0"/>
              <a:ea typeface="Cambria Math" panose="02040503050406030204" pitchFamily="18" charset="0"/>
              <a:cs typeface="B Nazanin" panose="00000400000000000000" pitchFamily="2" charset="-78"/>
            </a:endParaRPr>
          </a:p>
        </p:txBody>
      </p:sp>
      <p:pic>
        <p:nvPicPr>
          <p:cNvPr id="17" name="Picture 16"/>
          <p:cNvPicPr>
            <a:picLocks noChangeAspect="1"/>
          </p:cNvPicPr>
          <p:nvPr/>
        </p:nvPicPr>
        <p:blipFill>
          <a:blip r:embed="rId5"/>
          <a:stretch>
            <a:fillRect/>
          </a:stretch>
        </p:blipFill>
        <p:spPr>
          <a:xfrm>
            <a:off x="253349" y="3108884"/>
            <a:ext cx="5743575" cy="3476625"/>
          </a:xfrm>
          <a:prstGeom prst="rect">
            <a:avLst/>
          </a:prstGeom>
        </p:spPr>
      </p:pic>
      <p:sp>
        <p:nvSpPr>
          <p:cNvPr id="18" name="TextBox 17"/>
          <p:cNvSpPr txBox="1">
            <a:spLocks noChangeArrowheads="1"/>
          </p:cNvSpPr>
          <p:nvPr/>
        </p:nvSpPr>
        <p:spPr bwMode="auto">
          <a:xfrm>
            <a:off x="4948178" y="4293096"/>
            <a:ext cx="41063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fa-IR" altLang="en-US" sz="2400" dirty="0" smtClean="0">
                <a:solidFill>
                  <a:srgbClr val="006600"/>
                </a:solidFill>
                <a:latin typeface="Cambria Math" panose="02040503050406030204" pitchFamily="18" charset="0"/>
                <a:ea typeface="Cambria Math" panose="02040503050406030204" pitchFamily="18" charset="0"/>
                <a:cs typeface="B Nazanin" panose="00000400000000000000" pitchFamily="2" charset="-78"/>
              </a:rPr>
              <a:t>خروجی برابر با ضرب داخلی بین فیلتر و همسایگی مربوطه برای هر پیکسل است که معادل با 75 ضرب و جمع است</a:t>
            </a:r>
            <a:endParaRPr lang="en-US" altLang="en-US" sz="2400" dirty="0">
              <a:solidFill>
                <a:srgbClr val="006600"/>
              </a:solidFill>
              <a:latin typeface="Cambria Math" panose="02040503050406030204" pitchFamily="18" charset="0"/>
              <a:ea typeface="Cambria Math" panose="02040503050406030204" pitchFamily="18" charset="0"/>
              <a:cs typeface="B Nazanin" panose="00000400000000000000" pitchFamily="2" charset="-78"/>
            </a:endParaRPr>
          </a:p>
        </p:txBody>
      </p:sp>
      <mc:AlternateContent xmlns:mc="http://schemas.openxmlformats.org/markup-compatibility/2006" xmlns:a14="http://schemas.microsoft.com/office/drawing/2010/main">
        <mc:Choice Requires="a14">
          <p:sp>
            <p:nvSpPr>
              <p:cNvPr id="19" name="TextBox 18"/>
              <p:cNvSpPr txBox="1"/>
              <p:nvPr/>
            </p:nvSpPr>
            <p:spPr>
              <a:xfrm>
                <a:off x="5142523" y="5753733"/>
                <a:ext cx="13996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solidFill>
                                <a:srgbClr val="009900"/>
                              </a:solidFill>
                              <a:latin typeface="Cambria Math" panose="02040503050406030204" pitchFamily="18" charset="0"/>
                            </a:rPr>
                          </m:ctrlPr>
                        </m:sSupPr>
                        <m:e>
                          <m:r>
                            <a:rPr lang="en-US" sz="2800" b="0" i="1" smtClean="0">
                              <a:solidFill>
                                <a:srgbClr val="009900"/>
                              </a:solidFill>
                              <a:latin typeface="Cambria Math" panose="02040503050406030204" pitchFamily="18" charset="0"/>
                            </a:rPr>
                            <m:t>𝑤</m:t>
                          </m:r>
                        </m:e>
                        <m:sup>
                          <m:r>
                            <a:rPr lang="en-US" sz="2800" b="0" i="1" smtClean="0">
                              <a:solidFill>
                                <a:srgbClr val="009900"/>
                              </a:solidFill>
                              <a:latin typeface="Cambria Math" panose="02040503050406030204" pitchFamily="18" charset="0"/>
                            </a:rPr>
                            <m:t>𝑇</m:t>
                          </m:r>
                        </m:sup>
                      </m:sSup>
                      <m:r>
                        <a:rPr lang="en-US" sz="2800" b="0" i="1" smtClean="0">
                          <a:solidFill>
                            <a:srgbClr val="009900"/>
                          </a:solidFill>
                          <a:latin typeface="Cambria Math" panose="02040503050406030204" pitchFamily="18" charset="0"/>
                        </a:rPr>
                        <m:t>𝑥</m:t>
                      </m:r>
                      <m:r>
                        <a:rPr lang="en-US" sz="2800" b="0" i="1" smtClean="0">
                          <a:solidFill>
                            <a:srgbClr val="009900"/>
                          </a:solidFill>
                          <a:latin typeface="Cambria Math" panose="02040503050406030204" pitchFamily="18" charset="0"/>
                        </a:rPr>
                        <m:t>+</m:t>
                      </m:r>
                      <m:r>
                        <a:rPr lang="en-US" sz="2800" b="0" i="1" smtClean="0">
                          <a:solidFill>
                            <a:srgbClr val="009900"/>
                          </a:solidFill>
                          <a:latin typeface="Cambria Math" panose="02040503050406030204" pitchFamily="18" charset="0"/>
                        </a:rPr>
                        <m:t>𝑏</m:t>
                      </m:r>
                    </m:oMath>
                  </m:oMathPara>
                </a14:m>
                <a:endParaRPr lang="en-US" sz="2800" dirty="0">
                  <a:solidFill>
                    <a:srgbClr val="0099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142523" y="5753733"/>
                <a:ext cx="1399679" cy="430887"/>
              </a:xfrm>
              <a:prstGeom prst="rect">
                <a:avLst/>
              </a:prstGeom>
              <a:blipFill>
                <a:blip r:embed="rId6"/>
                <a:stretch>
                  <a:fillRect/>
                </a:stretch>
              </a:blipFill>
            </p:spPr>
            <p:txBody>
              <a:bodyPr/>
              <a:lstStyle/>
              <a:p>
                <a:r>
                  <a:rPr lang="en-US">
                    <a:noFill/>
                  </a:rPr>
                  <a:t> </a:t>
                </a:r>
              </a:p>
            </p:txBody>
          </p:sp>
        </mc:Fallback>
      </mc:AlternateContent>
      <p:pic>
        <p:nvPicPr>
          <p:cNvPr id="22" name="Picture 21"/>
          <p:cNvPicPr>
            <a:picLocks noChangeAspect="1"/>
          </p:cNvPicPr>
          <p:nvPr/>
        </p:nvPicPr>
        <p:blipFill rotWithShape="1">
          <a:blip r:embed="rId7"/>
          <a:srcRect l="537" r="4409"/>
          <a:stretch/>
        </p:blipFill>
        <p:spPr>
          <a:xfrm>
            <a:off x="2771800" y="3124495"/>
            <a:ext cx="6301534" cy="3343275"/>
          </a:xfrm>
          <a:prstGeom prst="rect">
            <a:avLst/>
          </a:prstGeom>
        </p:spPr>
      </p:pic>
      <p:sp>
        <p:nvSpPr>
          <p:cNvPr id="23" name="TextBox 22"/>
          <p:cNvSpPr txBox="1">
            <a:spLocks noChangeArrowheads="1"/>
          </p:cNvSpPr>
          <p:nvPr/>
        </p:nvSpPr>
        <p:spPr bwMode="auto">
          <a:xfrm>
            <a:off x="5939949" y="2905396"/>
            <a:ext cx="2232637" cy="50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activation map</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245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500"/>
                                        <p:tgtEl>
                                          <p:spTgt spid="8">
                                            <p:txEl>
                                              <p:pRg st="0" end="0"/>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Effect transition="in" filter="fade">
                                      <p:cBhvr>
                                        <p:cTn id="24" dur="500"/>
                                        <p:tgtEl>
                                          <p:spTgt spid="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xEl>
                                              <p:pRg st="0" end="0"/>
                                            </p:txEl>
                                          </p:spTgt>
                                        </p:tgtEl>
                                        <p:attrNameLst>
                                          <p:attrName>style.visibility</p:attrName>
                                        </p:attrNameLst>
                                      </p:cBhvr>
                                      <p:to>
                                        <p:strVal val="visible"/>
                                      </p:to>
                                    </p:set>
                                    <p:animEffect transition="in" filter="fade">
                                      <p:cBhvr>
                                        <p:cTn id="38" dur="500"/>
                                        <p:tgtEl>
                                          <p:spTgt spid="1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animEffect transition="in" filter="fade">
                                      <p:cBhvr>
                                        <p:cTn id="47" dur="500"/>
                                        <p:tgtEl>
                                          <p:spTgt spid="1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
                                            <p:txEl>
                                              <p:pRg st="0" end="0"/>
                                            </p:txEl>
                                          </p:spTgt>
                                        </p:tgtEl>
                                        <p:attrNameLst>
                                          <p:attrName>style.visibility</p:attrName>
                                        </p:attrNameLst>
                                      </p:cBhvr>
                                      <p:to>
                                        <p:strVal val="visible"/>
                                      </p:to>
                                    </p:set>
                                    <p:animEffect transition="in" filter="fade">
                                      <p:cBhvr>
                                        <p:cTn id="62"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لایه 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49</a:t>
            </a:fld>
            <a:endParaRPr lang="en-US" altLang="en-US"/>
          </a:p>
        </p:txBody>
      </p:sp>
      <p:sp>
        <p:nvSpPr>
          <p:cNvPr id="4" name="Rectangle 3"/>
          <p:cNvSpPr/>
          <p:nvPr/>
        </p:nvSpPr>
        <p:spPr>
          <a:xfrm>
            <a:off x="581" y="2816608"/>
            <a:ext cx="9163359" cy="40413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5" name="TextBox 4"/>
          <p:cNvSpPr txBox="1">
            <a:spLocks noChangeArrowheads="1"/>
          </p:cNvSpPr>
          <p:nvPr/>
        </p:nvSpPr>
        <p:spPr bwMode="auto">
          <a:xfrm>
            <a:off x="74456" y="1409976"/>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البته یک فیلتر می‏تواند تنها یک مشخصه از تصویر را استخراج نماید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1214282" y="3308540"/>
            <a:ext cx="6696075" cy="3057525"/>
          </a:xfrm>
          <a:prstGeom prst="rect">
            <a:avLst/>
          </a:prstGeom>
        </p:spPr>
      </p:pic>
      <p:sp>
        <p:nvSpPr>
          <p:cNvPr id="7" name="TextBox 6"/>
          <p:cNvSpPr txBox="1">
            <a:spLocks noChangeArrowheads="1"/>
          </p:cNvSpPr>
          <p:nvPr/>
        </p:nvSpPr>
        <p:spPr bwMode="auto">
          <a:xfrm>
            <a:off x="5508104" y="2925957"/>
            <a:ext cx="240225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ctr" rtl="1">
              <a:lnSpc>
                <a:spcPct val="125000"/>
              </a:lnSpc>
              <a:spcBef>
                <a:spcPct val="0"/>
              </a:spcBef>
              <a:buNone/>
            </a:pPr>
            <a:r>
              <a:rPr lang="en-US" altLang="en-US" sz="2400" dirty="0" smtClean="0">
                <a:solidFill>
                  <a:srgbClr val="0000C8"/>
                </a:solidFill>
                <a:latin typeface="Cambria Math" panose="02040503050406030204" pitchFamily="18" charset="0"/>
                <a:ea typeface="Cambria Math" panose="02040503050406030204" pitchFamily="18" charset="0"/>
                <a:cs typeface="B Nazanin" panose="00000400000000000000" pitchFamily="2" charset="-78"/>
              </a:rPr>
              <a:t>activation maps</a:t>
            </a:r>
            <a:endParaRPr lang="en-US" altLang="en-US" sz="2400" dirty="0">
              <a:solidFill>
                <a:srgbClr val="0000C8"/>
              </a:solidFill>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54232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یادگیری ماشین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a:t>
            </a:fld>
            <a:endParaRPr lang="en-US" altLang="en-US"/>
          </a:p>
        </p:txBody>
      </p:sp>
      <p:sp>
        <p:nvSpPr>
          <p:cNvPr id="4" name="TextBox 3"/>
          <p:cNvSpPr txBox="1">
            <a:spLocks noChangeArrowheads="1"/>
          </p:cNvSpPr>
          <p:nvPr/>
        </p:nvSpPr>
        <p:spPr bwMode="auto">
          <a:xfrm>
            <a:off x="168274" y="1557338"/>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514350" indent="-514350" algn="just" rtl="1">
              <a:lnSpc>
                <a:spcPct val="125000"/>
              </a:lnSpc>
              <a:spcBef>
                <a:spcPct val="0"/>
              </a:spcBef>
              <a:buFont typeface="+mj-lt"/>
              <a:buAutoNum type="arabicPeriod"/>
            </a:pPr>
            <a:r>
              <a:rPr lang="fa-IR" altLang="en-US" dirty="0">
                <a:latin typeface="Cambria Math" panose="02040503050406030204" pitchFamily="18" charset="0"/>
                <a:ea typeface="Cambria Math" panose="02040503050406030204" pitchFamily="18" charset="0"/>
                <a:cs typeface="B Nazanin" panose="00000400000000000000" pitchFamily="2" charset="-78"/>
              </a:rPr>
              <a:t>جمع‏آوری یک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مجموعه از تصاویر دارای برچسب</a:t>
            </a:r>
          </a:p>
          <a:p>
            <a:pPr marL="514350" indent="-514350" algn="just" rtl="1">
              <a:lnSpc>
                <a:spcPct val="125000"/>
              </a:lnSpc>
              <a:spcBef>
                <a:spcPct val="0"/>
              </a:spcBef>
              <a:buFont typeface="+mj-lt"/>
              <a:buAutoNum type="arabicPeriod"/>
            </a:pPr>
            <a:r>
              <a:rPr lang="fa-IR" altLang="en-US" dirty="0">
                <a:latin typeface="Cambria Math" panose="02040503050406030204" pitchFamily="18" charset="0"/>
                <a:ea typeface="Cambria Math" panose="02040503050406030204" pitchFamily="18" charset="0"/>
                <a:cs typeface="B Nazanin" panose="00000400000000000000" pitchFamily="2" charset="-78"/>
              </a:rPr>
              <a:t>آموزش یک طبقه‏بند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استفاده از الگوریتم‏های یادگیری ماشین</a:t>
            </a:r>
          </a:p>
          <a:p>
            <a:pPr marL="514350" indent="-514350" algn="just" rtl="1">
              <a:lnSpc>
                <a:spcPct val="125000"/>
              </a:lnSpc>
              <a:spcBef>
                <a:spcPct val="0"/>
              </a:spcBef>
              <a:buFont typeface="+mj-lt"/>
              <a:buAutoNum type="arabicPeriod"/>
            </a:pPr>
            <a:r>
              <a:rPr lang="fa-IR" altLang="en-US" dirty="0">
                <a:latin typeface="Cambria Math" panose="02040503050406030204" pitchFamily="18" charset="0"/>
                <a:ea typeface="Cambria Math" panose="02040503050406030204" pitchFamily="18" charset="0"/>
                <a:cs typeface="B Nazanin" panose="00000400000000000000" pitchFamily="2" charset="-78"/>
              </a:rPr>
              <a:t>ارزیابی طبقه</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‏بند آموزش دیده بر روی تصاویر جدید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7" name="Picture 7" descr="http://andishehonline.ir/farsiocr.ir/wp-content/uploads/2013/03/Farsi_Digits_Sample_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3594" y="3593815"/>
            <a:ext cx="5549038" cy="32308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64915" y="3678617"/>
            <a:ext cx="2563940" cy="606171"/>
          </a:xfrm>
          <a:prstGeom prst="rect">
            <a:avLst/>
          </a:prstGeom>
        </p:spPr>
      </p:pic>
      <p:pic>
        <p:nvPicPr>
          <p:cNvPr id="9" name="Picture 8"/>
          <p:cNvPicPr>
            <a:picLocks noChangeAspect="1"/>
          </p:cNvPicPr>
          <p:nvPr/>
        </p:nvPicPr>
        <p:blipFill>
          <a:blip r:embed="rId4"/>
          <a:stretch>
            <a:fillRect/>
          </a:stretch>
        </p:blipFill>
        <p:spPr>
          <a:xfrm>
            <a:off x="64915" y="4467076"/>
            <a:ext cx="3284792" cy="606171"/>
          </a:xfrm>
          <a:prstGeom prst="rect">
            <a:avLst/>
          </a:prstGeom>
        </p:spPr>
      </p:pic>
    </p:spTree>
    <p:extLst>
      <p:ext uri="{BB962C8B-B14F-4D97-AF65-F5344CB8AC3E}">
        <p14:creationId xmlns:p14="http://schemas.microsoft.com/office/powerpoint/2010/main" val="7712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500"/>
                                        <p:tgtEl>
                                          <p:spTgt spid="4">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شبکه کانولوشنی </a:t>
            </a:r>
            <a:r>
              <a:rPr lang="en-US" sz="6000" dirty="0" err="1" smtClean="0"/>
              <a:t>ConvNet</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50</a:t>
            </a:fld>
            <a:endParaRPr lang="en-US" altLang="en-US"/>
          </a:p>
        </p:txBody>
      </p:sp>
      <p:pic>
        <p:nvPicPr>
          <p:cNvPr id="4" name="Picture 3"/>
          <p:cNvPicPr>
            <a:picLocks noChangeAspect="1"/>
          </p:cNvPicPr>
          <p:nvPr/>
        </p:nvPicPr>
        <p:blipFill>
          <a:blip r:embed="rId2"/>
          <a:stretch>
            <a:fillRect/>
          </a:stretch>
        </p:blipFill>
        <p:spPr>
          <a:xfrm>
            <a:off x="0" y="2905469"/>
            <a:ext cx="9144000" cy="3619875"/>
          </a:xfrm>
          <a:prstGeom prst="rect">
            <a:avLst/>
          </a:prstGeom>
        </p:spPr>
      </p:pic>
      <p:sp>
        <p:nvSpPr>
          <p:cNvPr id="5" name="TextBox 4"/>
          <p:cNvSpPr txBox="1">
            <a:spLocks noChangeArrowheads="1"/>
          </p:cNvSpPr>
          <p:nvPr/>
        </p:nvSpPr>
        <p:spPr bwMode="auto">
          <a:xfrm>
            <a:off x="74457" y="1379075"/>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یک </a:t>
            </a:r>
            <a:r>
              <a:rPr lang="en-US" altLang="en-US" dirty="0" err="1" smtClean="0">
                <a:latin typeface="Cambria Math" panose="02040503050406030204" pitchFamily="18" charset="0"/>
                <a:ea typeface="Cambria Math" panose="02040503050406030204" pitchFamily="18" charset="0"/>
                <a:cs typeface="B Nazanin" panose="00000400000000000000" pitchFamily="2" charset="-78"/>
              </a:rPr>
              <a:t>ConvNet</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متشکل از تعدادی لایه کانولوشنی است که البته دارای تابع فعال‏سازی نیز می‏باشند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315106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51</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8" name="TextBox 7"/>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extLst/>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Tree>
    <p:extLst>
      <p:ext uri="{BB962C8B-B14F-4D97-AF65-F5344CB8AC3E}">
        <p14:creationId xmlns:p14="http://schemas.microsoft.com/office/powerpoint/2010/main" val="168493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52</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8046384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53</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068554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54</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29359458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55</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6529267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56</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74854354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57</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8443364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58</a:t>
            </a:fld>
            <a:endParaRPr lang="en-US" altLang="en-US"/>
          </a:p>
        </p:txBody>
      </p:sp>
      <p:sp>
        <p:nvSpPr>
          <p:cNvPr id="5" name="Rectangle 4"/>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10" name="Table 9"/>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2746123310"/>
                  </a:ext>
                </a:extLst>
              </a:tr>
            </a:tbl>
          </a:graphicData>
        </a:graphic>
      </p:graphicFrame>
      <p:graphicFrame>
        <p:nvGraphicFramePr>
          <p:cNvPr id="11" name="Table 10"/>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4572000" y="5143358"/>
            <a:ext cx="403587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خروجی یک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5x5</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12" name="TextBox 11"/>
          <p:cNvSpPr txBox="1">
            <a:spLocks noChangeArrowheads="1"/>
          </p:cNvSpPr>
          <p:nvPr/>
        </p:nvSpPr>
        <p:spPr bwMode="auto">
          <a:xfrm>
            <a:off x="74457" y="1393133"/>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با فرض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7x7</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فیلتر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067195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59</a:t>
            </a:fld>
            <a:endParaRPr lang="en-US" altLang="en-US"/>
          </a:p>
        </p:txBody>
      </p:sp>
      <p:sp>
        <p:nvSpPr>
          <p:cNvPr id="5" name="TextBox 4"/>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extLst/>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8700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یادگیری </a:t>
            </a:r>
            <a:r>
              <a:rPr lang="fa-IR" dirty="0" smtClean="0"/>
              <a:t>ماشین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a:t>
            </a:fld>
            <a:endParaRPr lang="en-US" altLang="en-US"/>
          </a:p>
        </p:txBody>
      </p:sp>
      <p:sp>
        <p:nvSpPr>
          <p:cNvPr id="4" name="Rounded Rectangle 3"/>
          <p:cNvSpPr/>
          <p:nvPr/>
        </p:nvSpPr>
        <p:spPr>
          <a:xfrm>
            <a:off x="5257800" y="1520889"/>
            <a:ext cx="1600200" cy="8382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 Labels</a:t>
            </a:r>
          </a:p>
        </p:txBody>
      </p:sp>
      <p:grpSp>
        <p:nvGrpSpPr>
          <p:cNvPr id="5" name="Group 12"/>
          <p:cNvGrpSpPr>
            <a:grpSpLocks/>
          </p:cNvGrpSpPr>
          <p:nvPr/>
        </p:nvGrpSpPr>
        <p:grpSpPr bwMode="auto">
          <a:xfrm>
            <a:off x="0" y="2133666"/>
            <a:ext cx="2667000" cy="2760240"/>
            <a:chOff x="152400" y="1448185"/>
            <a:chExt cx="2667000" cy="2819015"/>
          </a:xfrm>
        </p:grpSpPr>
        <p:sp>
          <p:nvSpPr>
            <p:cNvPr id="6" name="TextBox 7"/>
            <p:cNvSpPr txBox="1">
              <a:spLocks noChangeArrowheads="1"/>
            </p:cNvSpPr>
            <p:nvPr/>
          </p:nvSpPr>
          <p:spPr bwMode="auto">
            <a:xfrm>
              <a:off x="152400" y="1573069"/>
              <a:ext cx="2667000" cy="427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solidFill>
                    <a:srgbClr val="000000"/>
                  </a:solidFill>
                </a:rPr>
                <a:t>Training Images</a:t>
              </a:r>
            </a:p>
          </p:txBody>
        </p:sp>
        <p:sp>
          <p:nvSpPr>
            <p:cNvPr id="7" name="Rounded Rectangle 6"/>
            <p:cNvSpPr/>
            <p:nvPr/>
          </p:nvSpPr>
          <p:spPr>
            <a:xfrm>
              <a:off x="228600" y="1448185"/>
              <a:ext cx="2438400" cy="281901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400" dirty="0">
                <a:solidFill>
                  <a:srgbClr val="000000"/>
                </a:solidFill>
              </a:endParaRPr>
            </a:p>
          </p:txBody>
        </p:sp>
      </p:grpSp>
      <p:sp>
        <p:nvSpPr>
          <p:cNvPr id="8" name="Rounded Rectangle 7"/>
          <p:cNvSpPr/>
          <p:nvPr/>
        </p:nvSpPr>
        <p:spPr>
          <a:xfrm>
            <a:off x="5410200" y="2968689"/>
            <a:ext cx="1371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Training</a:t>
            </a:r>
          </a:p>
        </p:txBody>
      </p:sp>
      <p:sp>
        <p:nvSpPr>
          <p:cNvPr id="9" name="TextBox 13"/>
          <p:cNvSpPr txBox="1">
            <a:spLocks noChangeArrowheads="1"/>
          </p:cNvSpPr>
          <p:nvPr/>
        </p:nvSpPr>
        <p:spPr bwMode="auto">
          <a:xfrm>
            <a:off x="552450" y="1517777"/>
            <a:ext cx="1581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dirty="0">
                <a:solidFill>
                  <a:srgbClr val="000000"/>
                </a:solidFill>
              </a:rPr>
              <a:t>Training</a:t>
            </a:r>
          </a:p>
        </p:txBody>
      </p:sp>
      <p:sp>
        <p:nvSpPr>
          <p:cNvPr id="10" name="Rounded Rectangle 9"/>
          <p:cNvSpPr/>
          <p:nvPr/>
        </p:nvSpPr>
        <p:spPr>
          <a:xfrm>
            <a:off x="3200400" y="2968689"/>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1" name="Right Arrow 10"/>
          <p:cNvSpPr/>
          <p:nvPr/>
        </p:nvSpPr>
        <p:spPr>
          <a:xfrm>
            <a:off x="2590800" y="3273489"/>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2" name="Right Arrow 11"/>
          <p:cNvSpPr/>
          <p:nvPr/>
        </p:nvSpPr>
        <p:spPr>
          <a:xfrm>
            <a:off x="4800600" y="3273489"/>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3" name="Right Arrow 12"/>
          <p:cNvSpPr/>
          <p:nvPr/>
        </p:nvSpPr>
        <p:spPr>
          <a:xfrm rot="5400000">
            <a:off x="5821363" y="2511489"/>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4" name="Right Arrow 13"/>
          <p:cNvSpPr/>
          <p:nvPr/>
        </p:nvSpPr>
        <p:spPr>
          <a:xfrm>
            <a:off x="6858000" y="3273489"/>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15" name="Rounded Rectangle 14"/>
          <p:cNvSpPr/>
          <p:nvPr/>
        </p:nvSpPr>
        <p:spPr>
          <a:xfrm>
            <a:off x="7543800" y="2968689"/>
            <a:ext cx="15240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061" y="2782079"/>
            <a:ext cx="22383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7315200"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Prediction</a:t>
            </a:r>
          </a:p>
        </p:txBody>
      </p:sp>
      <p:sp>
        <p:nvSpPr>
          <p:cNvPr id="18" name="Rounded Rectangle 17"/>
          <p:cNvSpPr/>
          <p:nvPr/>
        </p:nvSpPr>
        <p:spPr>
          <a:xfrm>
            <a:off x="2519268"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Image Features</a:t>
            </a:r>
          </a:p>
        </p:txBody>
      </p:sp>
      <p:sp>
        <p:nvSpPr>
          <p:cNvPr id="19" name="Right Arrow 18"/>
          <p:cNvSpPr/>
          <p:nvPr/>
        </p:nvSpPr>
        <p:spPr>
          <a:xfrm>
            <a:off x="1909668"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0" name="TextBox 20"/>
          <p:cNvSpPr txBox="1">
            <a:spLocks noChangeArrowheads="1"/>
          </p:cNvSpPr>
          <p:nvPr/>
        </p:nvSpPr>
        <p:spPr bwMode="auto">
          <a:xfrm>
            <a:off x="620713" y="5043193"/>
            <a:ext cx="1436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b="1" dirty="0">
                <a:solidFill>
                  <a:srgbClr val="000000"/>
                </a:solidFill>
              </a:rPr>
              <a:t>Testing</a:t>
            </a:r>
          </a:p>
        </p:txBody>
      </p:sp>
      <p:sp>
        <p:nvSpPr>
          <p:cNvPr id="21" name="TextBox 21"/>
          <p:cNvSpPr txBox="1">
            <a:spLocks noChangeArrowheads="1"/>
          </p:cNvSpPr>
          <p:nvPr/>
        </p:nvSpPr>
        <p:spPr bwMode="auto">
          <a:xfrm>
            <a:off x="457200" y="6396038"/>
            <a:ext cx="1689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2800">
                <a:solidFill>
                  <a:schemeClr val="tx1"/>
                </a:solidFill>
                <a:latin typeface="Arial" panose="020B0604020202020204" pitchFamily="34" charset="0"/>
              </a:defRPr>
            </a:lvl1pPr>
            <a:lvl2pPr marL="742950" indent="-285750" eaLnBrk="0" hangingPunct="0">
              <a:spcBef>
                <a:spcPct val="20000"/>
              </a:spcBef>
              <a:buChar char="–"/>
              <a:defRPr sz="24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a:solidFill>
                  <a:srgbClr val="000000"/>
                </a:solidFill>
              </a:rPr>
              <a:t>Test Image</a:t>
            </a:r>
          </a:p>
        </p:txBody>
      </p:sp>
      <p:sp>
        <p:nvSpPr>
          <p:cNvPr id="22" name="Rounded Rectangle 21"/>
          <p:cNvSpPr/>
          <p:nvPr/>
        </p:nvSpPr>
        <p:spPr>
          <a:xfrm>
            <a:off x="4957668" y="5562600"/>
            <a:ext cx="1752600" cy="9144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a:solidFill>
                  <a:srgbClr val="000000"/>
                </a:solidFill>
              </a:rPr>
              <a:t>Learned model</a:t>
            </a:r>
          </a:p>
        </p:txBody>
      </p:sp>
      <p:sp>
        <p:nvSpPr>
          <p:cNvPr id="23" name="Right Arrow 22"/>
          <p:cNvSpPr/>
          <p:nvPr/>
        </p:nvSpPr>
        <p:spPr>
          <a:xfrm>
            <a:off x="4348068" y="5867400"/>
            <a:ext cx="533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sp>
        <p:nvSpPr>
          <p:cNvPr id="25" name="Right Arrow 24"/>
          <p:cNvSpPr/>
          <p:nvPr/>
        </p:nvSpPr>
        <p:spPr>
          <a:xfrm>
            <a:off x="6803573" y="5867400"/>
            <a:ext cx="4572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ndParaRPr>
          </a:p>
        </p:txBody>
      </p:sp>
      <p:pic>
        <p:nvPicPr>
          <p:cNvPr id="2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638800"/>
            <a:ext cx="800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724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0" grpId="0" animBg="1"/>
      <p:bldP spid="11" grpId="0" animBg="1"/>
      <p:bldP spid="12" grpId="0" animBg="1"/>
      <p:bldP spid="13" grpId="0" animBg="1"/>
      <p:bldP spid="14" grpId="0" animBg="1"/>
      <p:bldP spid="15" grpId="0" animBg="1"/>
      <p:bldP spid="17" grpId="0" animBg="1"/>
      <p:bldP spid="18" grpId="0" animBg="1"/>
      <p:bldP spid="19" grpId="0" animBg="1"/>
      <p:bldP spid="20" grpId="0"/>
      <p:bldP spid="21" grpId="0"/>
      <p:bldP spid="22" grpId="0" animBg="1"/>
      <p:bldP spid="23" grpId="0" animBg="1"/>
      <p:bldP spid="2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60</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0" name="TextBox 9"/>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80729936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61</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1" name="TextBox 10"/>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1615741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62</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1" name="TextBox 10"/>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407776369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63</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1" name="TextBox 10"/>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8899935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64</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Stride=2</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0" name="TextBox 9"/>
          <p:cNvSpPr txBox="1">
            <a:spLocks noChangeArrowheads="1"/>
          </p:cNvSpPr>
          <p:nvPr/>
        </p:nvSpPr>
        <p:spPr bwMode="auto">
          <a:xfrm>
            <a:off x="4572000" y="5143358"/>
            <a:ext cx="4035872"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خروجی یک تصویر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3x3</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11" name="TextBox 10"/>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785645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65</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Stride=3</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0" name="TextBox 9"/>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7996990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66</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Stride=3</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0" name="TextBox 9"/>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7736373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67</a:t>
            </a:fld>
            <a:endParaRPr lang="en-US" altLang="en-US"/>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solidFill>
                      <a:schemeClr val="accent3">
                        <a:lumMod val="40000"/>
                        <a:lumOff val="60000"/>
                      </a:schemeClr>
                    </a:solidFill>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
        <p:nvSpPr>
          <p:cNvPr id="9" name="TextBox 8"/>
          <p:cNvSpPr txBox="1">
            <a:spLocks noChangeArrowheads="1"/>
          </p:cNvSpPr>
          <p:nvPr/>
        </p:nvSpPr>
        <p:spPr bwMode="auto">
          <a:xfrm>
            <a:off x="5652120" y="3172415"/>
            <a:ext cx="1841483" cy="647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en-US" altLang="en-US" dirty="0" smtClean="0">
                <a:solidFill>
                  <a:srgbClr val="FF0000"/>
                </a:solidFill>
                <a:latin typeface="Cambria Math" panose="02040503050406030204" pitchFamily="18" charset="0"/>
                <a:ea typeface="Cambria Math" panose="02040503050406030204" pitchFamily="18" charset="0"/>
                <a:cs typeface="B Nazanin" panose="00000400000000000000" pitchFamily="2" charset="-78"/>
              </a:rPr>
              <a:t>Stride=3</a:t>
            </a:r>
            <a:endParaRPr lang="en-US" altLang="en-US" dirty="0">
              <a:solidFill>
                <a:srgbClr val="FF0000"/>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10" name="TextBox 9"/>
          <p:cNvSpPr txBox="1">
            <a:spLocks noChangeArrowheads="1"/>
          </p:cNvSpPr>
          <p:nvPr/>
        </p:nvSpPr>
        <p:spPr bwMode="auto">
          <a:xfrm>
            <a:off x="4720501" y="4959638"/>
            <a:ext cx="403587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نمی‏تواند بدرستی در تصویر قرار بگیرد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11" name="TextBox 10"/>
          <p:cNvSpPr txBox="1">
            <a:spLocks noChangeArrowheads="1"/>
          </p:cNvSpPr>
          <p:nvPr/>
        </p:nvSpPr>
        <p:spPr bwMode="auto">
          <a:xfrm>
            <a:off x="74457" y="1402676"/>
            <a:ext cx="897572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منظور کاهش محاسبات می‏توان پنجره را با گام بزرگتر جابجا کرد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09331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68</a:t>
            </a:fld>
            <a:endParaRPr lang="en-US" altLang="en-US"/>
          </a:p>
        </p:txBody>
      </p:sp>
      <p:sp>
        <p:nvSpPr>
          <p:cNvPr id="5" name="TextBox 4"/>
          <p:cNvSpPr txBox="1">
            <a:spLocks noChangeArrowheads="1"/>
          </p:cNvSpPr>
          <p:nvPr/>
        </p:nvSpPr>
        <p:spPr bwMode="auto">
          <a:xfrm>
            <a:off x="74457" y="1390871"/>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ابعاد خروجی بر حسب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N</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F</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Stride</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تعیین می‏شود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395536" y="3359438"/>
          <a:ext cx="3200400" cy="32004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gridCol w="457200">
                  <a:extLst>
                    <a:ext uri="{9D8B030D-6E8A-4147-A177-3AD203B41FA5}">
                      <a16:colId xmlns:a16="http://schemas.microsoft.com/office/drawing/2014/main" val="588335487"/>
                    </a:ext>
                  </a:extLst>
                </a:gridCol>
                <a:gridCol w="457200">
                  <a:extLst>
                    <a:ext uri="{9D8B030D-6E8A-4147-A177-3AD203B41FA5}">
                      <a16:colId xmlns:a16="http://schemas.microsoft.com/office/drawing/2014/main" val="2077313330"/>
                    </a:ext>
                  </a:extLst>
                </a:gridCol>
                <a:gridCol w="457200">
                  <a:extLst>
                    <a:ext uri="{9D8B030D-6E8A-4147-A177-3AD203B41FA5}">
                      <a16:colId xmlns:a16="http://schemas.microsoft.com/office/drawing/2014/main" val="3523907623"/>
                    </a:ext>
                  </a:extLst>
                </a:gridCol>
                <a:gridCol w="457200">
                  <a:extLst>
                    <a:ext uri="{9D8B030D-6E8A-4147-A177-3AD203B41FA5}">
                      <a16:colId xmlns:a16="http://schemas.microsoft.com/office/drawing/2014/main" val="1194084907"/>
                    </a:ext>
                  </a:extLst>
                </a:gridCol>
              </a:tblGrid>
              <a:tr h="45720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tc>
                <a:extLst>
                  <a:ext uri="{0D108BD9-81ED-4DB2-BD59-A6C34878D82A}">
                    <a16:rowId xmlns:a16="http://schemas.microsoft.com/office/drawing/2014/main" val="3610368194"/>
                  </a:ext>
                </a:extLst>
              </a:tr>
              <a:tr h="45720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tc>
                  <a:txBody>
                    <a:bodyPr/>
                    <a:lstStyle/>
                    <a:p>
                      <a:endParaRPr lang="en-US"/>
                    </a:p>
                  </a:txBody>
                  <a:tcPr/>
                </a:tc>
                <a:extLst>
                  <a:ext uri="{0D108BD9-81ED-4DB2-BD59-A6C34878D82A}">
                    <a16:rowId xmlns:a16="http://schemas.microsoft.com/office/drawing/2014/main" val="344653072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noFill/>
                  </a:tcPr>
                </a:tc>
                <a:tc>
                  <a:txBody>
                    <a:bodyPr/>
                    <a:lstStyle/>
                    <a:p>
                      <a:endParaRPr lang="en-US" dirty="0"/>
                    </a:p>
                  </a:txBody>
                  <a:tcPr>
                    <a:noFill/>
                  </a:tcPr>
                </a:tc>
                <a:tc>
                  <a:txBody>
                    <a:bodyPr/>
                    <a:lstStyle/>
                    <a:p>
                      <a:endParaRPr lang="en-US"/>
                    </a:p>
                  </a:txBody>
                  <a:tcPr/>
                </a:tc>
                <a:extLst>
                  <a:ext uri="{0D108BD9-81ED-4DB2-BD59-A6C34878D82A}">
                    <a16:rowId xmlns:a16="http://schemas.microsoft.com/office/drawing/2014/main" val="3474413710"/>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41560481"/>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noFill/>
                  </a:tcPr>
                </a:tc>
                <a:tc>
                  <a:txBody>
                    <a:bodyPr/>
                    <a:lstStyle/>
                    <a:p>
                      <a:endParaRPr lang="en-US" dirty="0"/>
                    </a:p>
                  </a:txBody>
                  <a:tcPr>
                    <a:noFill/>
                  </a:tcPr>
                </a:tc>
                <a:tc>
                  <a:txBody>
                    <a:bodyPr/>
                    <a:lstStyle/>
                    <a:p>
                      <a:endParaRPr lang="en-US"/>
                    </a:p>
                  </a:txBody>
                  <a:tcPr>
                    <a:noFill/>
                  </a:tcPr>
                </a:tc>
                <a:extLst>
                  <a:ext uri="{0D108BD9-81ED-4DB2-BD59-A6C34878D82A}">
                    <a16:rowId xmlns:a16="http://schemas.microsoft.com/office/drawing/2014/main" val="96580274"/>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67211775"/>
                  </a:ext>
                </a:extLst>
              </a:tr>
              <a:tr h="45720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noFill/>
                  </a:tcPr>
                </a:tc>
                <a:tc>
                  <a:txBody>
                    <a:bodyPr/>
                    <a:lstStyle/>
                    <a:p>
                      <a:endParaRPr lang="en-US" dirty="0"/>
                    </a:p>
                  </a:txBody>
                  <a:tcPr>
                    <a:noFill/>
                  </a:tcPr>
                </a:tc>
                <a:tc>
                  <a:txBody>
                    <a:bodyPr/>
                    <a:lstStyle/>
                    <a:p>
                      <a:endParaRPr lang="en-US" dirty="0"/>
                    </a:p>
                  </a:txBody>
                  <a:tcP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3864099" y="3359438"/>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mc:AlternateContent xmlns:mc="http://schemas.openxmlformats.org/markup-compatibility/2006" xmlns:a14="http://schemas.microsoft.com/office/drawing/2010/main">
        <mc:Choice Requires="a14">
          <p:sp>
            <p:nvSpPr>
              <p:cNvPr id="4" name="TextBox 3"/>
              <p:cNvSpPr txBox="1"/>
              <p:nvPr/>
            </p:nvSpPr>
            <p:spPr>
              <a:xfrm>
                <a:off x="5436100" y="3248906"/>
                <a:ext cx="3507499" cy="6916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rgbClr val="0000C8"/>
                          </a:solidFill>
                          <a:latin typeface="Cambria Math" panose="02040503050406030204" pitchFamily="18" charset="0"/>
                        </a:rPr>
                        <m:t>𝑂𝑢𝑡𝑝𝑢𝑡</m:t>
                      </m:r>
                      <m:r>
                        <a:rPr lang="en-US" sz="2400" b="0" i="1" smtClean="0">
                          <a:solidFill>
                            <a:srgbClr val="0000C8"/>
                          </a:solidFill>
                          <a:latin typeface="Cambria Math" panose="02040503050406030204" pitchFamily="18" charset="0"/>
                        </a:rPr>
                        <m:t> </m:t>
                      </m:r>
                      <m:r>
                        <a:rPr lang="en-US" sz="2400" b="0" i="1" smtClean="0">
                          <a:solidFill>
                            <a:srgbClr val="0000C8"/>
                          </a:solidFill>
                          <a:latin typeface="Cambria Math" panose="02040503050406030204" pitchFamily="18" charset="0"/>
                        </a:rPr>
                        <m:t>𝑆𝑖𝑧𝑒</m:t>
                      </m:r>
                      <m:r>
                        <a:rPr lang="en-US" sz="2400" b="0" i="1" smtClean="0">
                          <a:solidFill>
                            <a:srgbClr val="0000C8"/>
                          </a:solidFill>
                          <a:latin typeface="Cambria Math" panose="02040503050406030204" pitchFamily="18" charset="0"/>
                        </a:rPr>
                        <m:t>=</m:t>
                      </m:r>
                      <m:f>
                        <m:fPr>
                          <m:ctrlPr>
                            <a:rPr lang="en-US" sz="2400" b="0" i="1" smtClean="0">
                              <a:solidFill>
                                <a:srgbClr val="0000C8"/>
                              </a:solidFill>
                              <a:latin typeface="Cambria Math" panose="02040503050406030204" pitchFamily="18" charset="0"/>
                            </a:rPr>
                          </m:ctrlPr>
                        </m:fPr>
                        <m:num>
                          <m:r>
                            <a:rPr lang="en-US" sz="2400" i="1">
                              <a:solidFill>
                                <a:srgbClr val="0000C8"/>
                              </a:solidFill>
                              <a:latin typeface="Cambria Math" panose="02040503050406030204" pitchFamily="18" charset="0"/>
                            </a:rPr>
                            <m:t>𝑁</m:t>
                          </m:r>
                          <m:r>
                            <a:rPr lang="en-US" sz="2400" b="0" i="1" smtClean="0">
                              <a:solidFill>
                                <a:srgbClr val="0000C8"/>
                              </a:solidFill>
                              <a:latin typeface="Cambria Math" panose="02040503050406030204" pitchFamily="18" charset="0"/>
                            </a:rPr>
                            <m:t>−</m:t>
                          </m:r>
                          <m:r>
                            <a:rPr lang="en-US" sz="2400" b="0" i="1" smtClean="0">
                              <a:solidFill>
                                <a:srgbClr val="0000C8"/>
                              </a:solidFill>
                              <a:latin typeface="Cambria Math" panose="02040503050406030204" pitchFamily="18" charset="0"/>
                            </a:rPr>
                            <m:t>𝐹</m:t>
                          </m:r>
                        </m:num>
                        <m:den>
                          <m:r>
                            <a:rPr lang="en-US" sz="2400" b="0" i="1" smtClean="0">
                              <a:solidFill>
                                <a:srgbClr val="0000C8"/>
                              </a:solidFill>
                              <a:latin typeface="Cambria Math" panose="02040503050406030204" pitchFamily="18" charset="0"/>
                            </a:rPr>
                            <m:t>𝑆𝑡𝑟𝑖𝑑𝑒</m:t>
                          </m:r>
                        </m:den>
                      </m:f>
                      <m:r>
                        <a:rPr lang="en-US" sz="2400" b="0" i="1" smtClean="0">
                          <a:solidFill>
                            <a:srgbClr val="0000C8"/>
                          </a:solidFill>
                          <a:latin typeface="Cambria Math" panose="02040503050406030204" pitchFamily="18" charset="0"/>
                        </a:rPr>
                        <m:t>+1</m:t>
                      </m:r>
                    </m:oMath>
                  </m:oMathPara>
                </a14:m>
                <a:endParaRPr lang="en-US" sz="2400" dirty="0">
                  <a:solidFill>
                    <a:srgbClr val="0000C8"/>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436100" y="3248906"/>
                <a:ext cx="3507499" cy="6916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717871" y="2856947"/>
                <a:ext cx="555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0000C8"/>
                          </a:solidFill>
                          <a:latin typeface="Cambria Math" panose="02040503050406030204" pitchFamily="18" charset="0"/>
                        </a:rPr>
                        <m:t>𝑁</m:t>
                      </m:r>
                    </m:oMath>
                  </m:oMathPara>
                </a14:m>
                <a:endParaRPr lang="en-US" sz="2800" dirty="0"/>
              </a:p>
            </p:txBody>
          </p:sp>
        </mc:Choice>
        <mc:Fallback xmlns="">
          <p:sp>
            <p:nvSpPr>
              <p:cNvPr id="12" name="Rectangle 11"/>
              <p:cNvSpPr>
                <a:spLocks noRot="1" noChangeAspect="1" noMove="1" noResize="1" noEditPoints="1" noAdjustHandles="1" noChangeArrowheads="1" noChangeShapeType="1" noTextEdit="1"/>
              </p:cNvSpPr>
              <p:nvPr/>
            </p:nvSpPr>
            <p:spPr>
              <a:xfrm>
                <a:off x="1717871" y="2856947"/>
                <a:ext cx="55573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307204" y="2856947"/>
                <a:ext cx="517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0000C8"/>
                          </a:solidFill>
                          <a:latin typeface="Cambria Math" panose="02040503050406030204" pitchFamily="18" charset="0"/>
                        </a:rPr>
                        <m:t>𝐹</m:t>
                      </m:r>
                    </m:oMath>
                  </m:oMathPara>
                </a14:m>
                <a:endParaRPr lang="en-US" sz="2800" dirty="0"/>
              </a:p>
            </p:txBody>
          </p:sp>
        </mc:Choice>
        <mc:Fallback xmlns="">
          <p:sp>
            <p:nvSpPr>
              <p:cNvPr id="13" name="Rectangle 12"/>
              <p:cNvSpPr>
                <a:spLocks noRot="1" noChangeAspect="1" noMove="1" noResize="1" noEditPoints="1" noAdjustHandles="1" noChangeArrowheads="1" noChangeShapeType="1" noTextEdit="1"/>
              </p:cNvSpPr>
              <p:nvPr/>
            </p:nvSpPr>
            <p:spPr>
              <a:xfrm>
                <a:off x="4307204" y="2856947"/>
                <a:ext cx="517706" cy="523220"/>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247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69</a:t>
            </a:fld>
            <a:endParaRPr lang="en-US" altLang="en-US"/>
          </a:p>
        </p:txBody>
      </p:sp>
      <p:sp>
        <p:nvSpPr>
          <p:cNvPr id="4" name="TextBox 3"/>
          <p:cNvSpPr txBox="1">
            <a:spLocks noChangeArrowheads="1"/>
          </p:cNvSpPr>
          <p:nvPr/>
        </p:nvSpPr>
        <p:spPr bwMode="auto">
          <a:xfrm>
            <a:off x="74457" y="1384650"/>
            <a:ext cx="8975725"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برخی از مسائل مطلوب است ابعاد خروجی لایه کانولوشنی با و ورودی آن یکسان باشد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می‏توان به تعداد لازم در اطراف تصویر ورودی پیکسل‏هایی با مقادیر مشخص قرار داد مانند</a:t>
            </a:r>
          </a:p>
          <a:p>
            <a:pPr lvl="1" algn="just" rtl="1">
              <a:lnSpc>
                <a:spcPct val="125000"/>
              </a:lnSpc>
              <a:spcBef>
                <a:spcPct val="0"/>
              </a:spcBef>
            </a:pP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zero padding</a:t>
            </a:r>
            <a:endParaRPr lang="fa-IR" altLang="en-US"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تکرار</a:t>
            </a:r>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انعکاس</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014" y="3763517"/>
            <a:ext cx="3457575" cy="277177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3" y="3573016"/>
            <a:ext cx="3838575" cy="31527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3573016"/>
            <a:ext cx="3838575" cy="315277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512" y="3573016"/>
            <a:ext cx="3838575" cy="3152775"/>
          </a:xfrm>
          <a:prstGeom prst="rect">
            <a:avLst/>
          </a:prstGeom>
        </p:spPr>
      </p:pic>
    </p:spTree>
    <p:extLst>
      <p:ext uri="{BB962C8B-B14F-4D97-AF65-F5344CB8AC3E}">
        <p14:creationId xmlns:p14="http://schemas.microsoft.com/office/powerpoint/2010/main" val="3969018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animEffect transition="in" filter="fade">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500"/>
                                        <p:tgtEl>
                                          <p:spTgt spid="4">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564904"/>
            <a:ext cx="9144000" cy="1569660"/>
          </a:xfrm>
          <a:prstGeom prst="rect">
            <a:avLst/>
          </a:prstGeom>
          <a:noFill/>
        </p:spPr>
        <p:txBody>
          <a:bodyPr rtlCol="1">
            <a:spAutoFit/>
          </a:bodyPr>
          <a:lstStyle/>
          <a:p>
            <a:pPr algn="ctr" rtl="1" eaLnBrk="1" hangingPunct="1">
              <a:lnSpc>
                <a:spcPct val="120000"/>
              </a:lnSpc>
              <a:defRPr/>
            </a:pPr>
            <a:r>
              <a:rPr lang="fa-IR" sz="8000" b="1" dirty="0" smtClean="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rPr>
              <a:t>نزدیکترین همسایه</a:t>
            </a:r>
            <a:endParaRPr lang="fa-IR" sz="8000" b="1" dirty="0">
              <a:ln w="12700">
                <a:solidFill>
                  <a:schemeClr val="accent1">
                    <a:lumMod val="60000"/>
                    <a:lumOff val="40000"/>
                  </a:schemeClr>
                </a:solidFill>
                <a:prstDash val="solid"/>
              </a:ln>
              <a:solidFill>
                <a:srgbClr val="002060"/>
              </a:solidFill>
              <a:effectLst>
                <a:outerShdw blurRad="38100" dist="38100" dir="2700000" algn="tl">
                  <a:srgbClr val="000000">
                    <a:alpha val="43137"/>
                  </a:srgbClr>
                </a:outerShdw>
              </a:effectLst>
              <a:latin typeface="Arial" charset="0"/>
              <a:cs typeface="B Titr" panose="00000700000000000000" pitchFamily="2" charset="-78"/>
            </a:endParaRPr>
          </a:p>
        </p:txBody>
      </p:sp>
    </p:spTree>
    <p:extLst>
      <p:ext uri="{BB962C8B-B14F-4D97-AF65-F5344CB8AC3E}">
        <p14:creationId xmlns:p14="http://schemas.microsoft.com/office/powerpoint/2010/main" val="40266858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70</a:t>
            </a:fld>
            <a:endParaRPr lang="en-US" altLang="en-US"/>
          </a:p>
        </p:txBody>
      </p:sp>
      <p:sp>
        <p:nvSpPr>
          <p:cNvPr id="5" name="TextBox 4"/>
          <p:cNvSpPr txBox="1">
            <a:spLocks noChangeArrowheads="1"/>
          </p:cNvSpPr>
          <p:nvPr/>
        </p:nvSpPr>
        <p:spPr bwMode="auto">
          <a:xfrm>
            <a:off x="74457" y="1391889"/>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Zero-Padding</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238924" y="3029222"/>
          <a:ext cx="3703320" cy="370332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3626850130"/>
                    </a:ext>
                  </a:extLst>
                </a:gridCol>
                <a:gridCol w="411480">
                  <a:extLst>
                    <a:ext uri="{9D8B030D-6E8A-4147-A177-3AD203B41FA5}">
                      <a16:colId xmlns:a16="http://schemas.microsoft.com/office/drawing/2014/main" val="4191315719"/>
                    </a:ext>
                  </a:extLst>
                </a:gridCol>
                <a:gridCol w="411480">
                  <a:extLst>
                    <a:ext uri="{9D8B030D-6E8A-4147-A177-3AD203B41FA5}">
                      <a16:colId xmlns:a16="http://schemas.microsoft.com/office/drawing/2014/main" val="2617621472"/>
                    </a:ext>
                  </a:extLst>
                </a:gridCol>
                <a:gridCol w="411480">
                  <a:extLst>
                    <a:ext uri="{9D8B030D-6E8A-4147-A177-3AD203B41FA5}">
                      <a16:colId xmlns:a16="http://schemas.microsoft.com/office/drawing/2014/main" val="588335487"/>
                    </a:ext>
                  </a:extLst>
                </a:gridCol>
                <a:gridCol w="411480">
                  <a:extLst>
                    <a:ext uri="{9D8B030D-6E8A-4147-A177-3AD203B41FA5}">
                      <a16:colId xmlns:a16="http://schemas.microsoft.com/office/drawing/2014/main" val="2077313330"/>
                    </a:ext>
                  </a:extLst>
                </a:gridCol>
                <a:gridCol w="411480">
                  <a:extLst>
                    <a:ext uri="{9D8B030D-6E8A-4147-A177-3AD203B41FA5}">
                      <a16:colId xmlns:a16="http://schemas.microsoft.com/office/drawing/2014/main" val="3523907623"/>
                    </a:ext>
                  </a:extLst>
                </a:gridCol>
                <a:gridCol w="411480">
                  <a:extLst>
                    <a:ext uri="{9D8B030D-6E8A-4147-A177-3AD203B41FA5}">
                      <a16:colId xmlns:a16="http://schemas.microsoft.com/office/drawing/2014/main" val="1194084907"/>
                    </a:ext>
                  </a:extLst>
                </a:gridCol>
                <a:gridCol w="411480">
                  <a:extLst>
                    <a:ext uri="{9D8B030D-6E8A-4147-A177-3AD203B41FA5}">
                      <a16:colId xmlns:a16="http://schemas.microsoft.com/office/drawing/2014/main" val="87463491"/>
                    </a:ext>
                  </a:extLst>
                </a:gridCol>
                <a:gridCol w="411480">
                  <a:extLst>
                    <a:ext uri="{9D8B030D-6E8A-4147-A177-3AD203B41FA5}">
                      <a16:colId xmlns:a16="http://schemas.microsoft.com/office/drawing/2014/main" val="1027175456"/>
                    </a:ext>
                  </a:extLst>
                </a:gridCol>
              </a:tblGrid>
              <a:tr h="411480">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1523629532"/>
                  </a:ext>
                </a:extLst>
              </a:tr>
              <a:tr h="411480">
                <a:tc>
                  <a:txBody>
                    <a:bodyPr/>
                    <a:lstStyle/>
                    <a:p>
                      <a:pPr algn="ctr"/>
                      <a:r>
                        <a:rPr lang="en-US" dirty="0" smtClean="0"/>
                        <a:t>0</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1387982680"/>
                  </a:ext>
                </a:extLst>
              </a:tr>
              <a:tr h="411480">
                <a:tc>
                  <a:txBody>
                    <a:bodyPr/>
                    <a:lstStyle/>
                    <a:p>
                      <a:pPr algn="ctr"/>
                      <a:r>
                        <a:rPr lang="en-US" dirty="0" smtClean="0"/>
                        <a:t>0</a:t>
                      </a: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610368194"/>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446530721"/>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474413710"/>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2741560481"/>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96580274"/>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267211775"/>
                  </a:ext>
                </a:extLst>
              </a:tr>
              <a:tr h="411480">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extLst/>
          </p:nvPr>
        </p:nvGraphicFramePr>
        <p:xfrm>
          <a:off x="4552640" y="3464614"/>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Tree>
    <p:extLst>
      <p:ext uri="{BB962C8B-B14F-4D97-AF65-F5344CB8AC3E}">
        <p14:creationId xmlns:p14="http://schemas.microsoft.com/office/powerpoint/2010/main" val="6551126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کانولوشن</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71</a:t>
            </a:fld>
            <a:endParaRPr lang="en-US" altLang="en-US"/>
          </a:p>
        </p:txBody>
      </p:sp>
      <mc:AlternateContent xmlns:mc="http://schemas.openxmlformats.org/markup-compatibility/2006" xmlns:a14="http://schemas.microsoft.com/office/drawing/2010/main">
        <mc:Choice Requires="a14">
          <p:sp>
            <p:nvSpPr>
              <p:cNvPr id="5" name="TextBox 4"/>
              <p:cNvSpPr txBox="1">
                <a:spLocks noChangeArrowheads="1"/>
              </p:cNvSpPr>
              <p:nvPr/>
            </p:nvSpPr>
            <p:spPr bwMode="auto">
              <a:xfrm>
                <a:off x="74457" y="1399944"/>
                <a:ext cx="8975725" cy="1323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تعداد سطرها و ستون‏های اضافه شده باید برابر با </a:t>
                </a:r>
                <a14:m>
                  <m:oMath xmlns:m="http://schemas.openxmlformats.org/officeDocument/2006/math">
                    <m:f>
                      <m:fPr>
                        <m:type m:val="lin"/>
                        <m:ctrlPr>
                          <a:rPr lang="fa-IR" altLang="en-US" i="1" smtClean="0">
                            <a:latin typeface="Cambria Math" panose="02040503050406030204" pitchFamily="18" charset="0"/>
                            <a:ea typeface="Cambria Math" panose="02040503050406030204" pitchFamily="18" charset="0"/>
                            <a:cs typeface="B Nazanin" panose="00000400000000000000" pitchFamily="2" charset="-78"/>
                          </a:rPr>
                        </m:ctrlPr>
                      </m:fPr>
                      <m:num>
                        <m:d>
                          <m:dPr>
                            <m:ctrlPr>
                              <a:rPr lang="fa-IR" altLang="en-US" i="1" smtClean="0">
                                <a:latin typeface="Cambria Math" panose="02040503050406030204" pitchFamily="18" charset="0"/>
                                <a:ea typeface="Cambria Math" panose="02040503050406030204" pitchFamily="18" charset="0"/>
                                <a:cs typeface="B Nazanin" panose="00000400000000000000" pitchFamily="2" charset="-78"/>
                              </a:rPr>
                            </m:ctrlPr>
                          </m:d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e>
                        </m:d>
                      </m:num>
                      <m:den>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den>
                    </m:f>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باشد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5" name="TextBox 4"/>
              <p:cNvSpPr txBox="1">
                <a:spLocks noRot="1" noChangeAspect="1" noMove="1" noResize="1" noEditPoints="1" noAdjustHandles="1" noChangeArrowheads="1" noChangeShapeType="1" noTextEdit="1"/>
              </p:cNvSpPr>
              <p:nvPr/>
            </p:nvSpPr>
            <p:spPr bwMode="auto">
              <a:xfrm>
                <a:off x="74457" y="1399944"/>
                <a:ext cx="8975725" cy="1323439"/>
              </a:xfrm>
              <a:prstGeom prst="rect">
                <a:avLst/>
              </a:prstGeom>
              <a:blipFill>
                <a:blip r:embed="rId3"/>
                <a:stretch>
                  <a:fillRect l="-2851" t="-922" r="-1561" b="-13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 name="Rectangle 5"/>
          <p:cNvSpPr/>
          <p:nvPr/>
        </p:nvSpPr>
        <p:spPr>
          <a:xfrm>
            <a:off x="-19359" y="2852936"/>
            <a:ext cx="9163359" cy="400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graphicFrame>
        <p:nvGraphicFramePr>
          <p:cNvPr id="7" name="Table 6"/>
          <p:cNvGraphicFramePr>
            <a:graphicFrameLocks noGrp="1"/>
          </p:cNvGraphicFramePr>
          <p:nvPr>
            <p:extLst/>
          </p:nvPr>
        </p:nvGraphicFramePr>
        <p:xfrm>
          <a:off x="238924" y="3029222"/>
          <a:ext cx="3703320" cy="3703320"/>
        </p:xfrm>
        <a:graphic>
          <a:graphicData uri="http://schemas.openxmlformats.org/drawingml/2006/table">
            <a:tbl>
              <a:tblPr firstRow="1" bandRow="1">
                <a:tableStyleId>{5940675A-B579-460E-94D1-54222C63F5DA}</a:tableStyleId>
              </a:tblPr>
              <a:tblGrid>
                <a:gridCol w="411480">
                  <a:extLst>
                    <a:ext uri="{9D8B030D-6E8A-4147-A177-3AD203B41FA5}">
                      <a16:colId xmlns:a16="http://schemas.microsoft.com/office/drawing/2014/main" val="3626850130"/>
                    </a:ext>
                  </a:extLst>
                </a:gridCol>
                <a:gridCol w="411480">
                  <a:extLst>
                    <a:ext uri="{9D8B030D-6E8A-4147-A177-3AD203B41FA5}">
                      <a16:colId xmlns:a16="http://schemas.microsoft.com/office/drawing/2014/main" val="4191315719"/>
                    </a:ext>
                  </a:extLst>
                </a:gridCol>
                <a:gridCol w="411480">
                  <a:extLst>
                    <a:ext uri="{9D8B030D-6E8A-4147-A177-3AD203B41FA5}">
                      <a16:colId xmlns:a16="http://schemas.microsoft.com/office/drawing/2014/main" val="2617621472"/>
                    </a:ext>
                  </a:extLst>
                </a:gridCol>
                <a:gridCol w="411480">
                  <a:extLst>
                    <a:ext uri="{9D8B030D-6E8A-4147-A177-3AD203B41FA5}">
                      <a16:colId xmlns:a16="http://schemas.microsoft.com/office/drawing/2014/main" val="588335487"/>
                    </a:ext>
                  </a:extLst>
                </a:gridCol>
                <a:gridCol w="411480">
                  <a:extLst>
                    <a:ext uri="{9D8B030D-6E8A-4147-A177-3AD203B41FA5}">
                      <a16:colId xmlns:a16="http://schemas.microsoft.com/office/drawing/2014/main" val="2077313330"/>
                    </a:ext>
                  </a:extLst>
                </a:gridCol>
                <a:gridCol w="411480">
                  <a:extLst>
                    <a:ext uri="{9D8B030D-6E8A-4147-A177-3AD203B41FA5}">
                      <a16:colId xmlns:a16="http://schemas.microsoft.com/office/drawing/2014/main" val="3523907623"/>
                    </a:ext>
                  </a:extLst>
                </a:gridCol>
                <a:gridCol w="411480">
                  <a:extLst>
                    <a:ext uri="{9D8B030D-6E8A-4147-A177-3AD203B41FA5}">
                      <a16:colId xmlns:a16="http://schemas.microsoft.com/office/drawing/2014/main" val="1194084907"/>
                    </a:ext>
                  </a:extLst>
                </a:gridCol>
                <a:gridCol w="411480">
                  <a:extLst>
                    <a:ext uri="{9D8B030D-6E8A-4147-A177-3AD203B41FA5}">
                      <a16:colId xmlns:a16="http://schemas.microsoft.com/office/drawing/2014/main" val="87463491"/>
                    </a:ext>
                  </a:extLst>
                </a:gridCol>
                <a:gridCol w="411480">
                  <a:extLst>
                    <a:ext uri="{9D8B030D-6E8A-4147-A177-3AD203B41FA5}">
                      <a16:colId xmlns:a16="http://schemas.microsoft.com/office/drawing/2014/main" val="1027175456"/>
                    </a:ext>
                  </a:extLst>
                </a:gridCol>
              </a:tblGrid>
              <a:tr h="411480">
                <a:tc>
                  <a:txBody>
                    <a:bodyPr/>
                    <a:lstStyle/>
                    <a:p>
                      <a:pPr algn="ctr"/>
                      <a:r>
                        <a:rPr lang="en-US" dirty="0" smtClean="0"/>
                        <a:t>0</a:t>
                      </a:r>
                      <a:endParaRPr lang="en-US" dirty="0"/>
                    </a:p>
                  </a:txBody>
                  <a:tcPr anchor="ctr">
                    <a:solidFill>
                      <a:schemeClr val="accent3">
                        <a:lumMod val="40000"/>
                        <a:lumOff val="60000"/>
                      </a:schemeClr>
                    </a:solidFill>
                  </a:tcPr>
                </a:tc>
                <a:tc>
                  <a:txBody>
                    <a:bodyPr/>
                    <a:lstStyle/>
                    <a:p>
                      <a:pPr algn="ctr"/>
                      <a:r>
                        <a:rPr lang="en-US" dirty="0" smtClean="0"/>
                        <a:t>0</a:t>
                      </a:r>
                      <a:endParaRPr lang="en-US" dirty="0"/>
                    </a:p>
                  </a:txBody>
                  <a:tcPr anchor="ctr">
                    <a:solidFill>
                      <a:schemeClr val="accent3">
                        <a:lumMod val="40000"/>
                        <a:lumOff val="60000"/>
                      </a:schemeClr>
                    </a:solidFill>
                  </a:tcPr>
                </a:tc>
                <a:tc>
                  <a:txBody>
                    <a:bodyPr/>
                    <a:lstStyle/>
                    <a:p>
                      <a:pPr algn="ctr"/>
                      <a:r>
                        <a:rPr lang="en-US" dirty="0" smtClean="0"/>
                        <a:t>0</a:t>
                      </a:r>
                      <a:endParaRPr lang="en-US" dirty="0"/>
                    </a:p>
                  </a:txBody>
                  <a:tcPr anchor="ctr">
                    <a:solidFill>
                      <a:schemeClr val="accent3">
                        <a:lumMod val="40000"/>
                        <a:lumOff val="60000"/>
                      </a:schemeClr>
                    </a:solid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1523629532"/>
                  </a:ext>
                </a:extLst>
              </a:tr>
              <a:tr h="411480">
                <a:tc>
                  <a:txBody>
                    <a:bodyPr/>
                    <a:lstStyle/>
                    <a:p>
                      <a:pPr algn="ctr"/>
                      <a:r>
                        <a:rPr lang="en-US" dirty="0" smtClean="0"/>
                        <a:t>0</a:t>
                      </a:r>
                      <a:endParaRPr lang="en-US" dirty="0"/>
                    </a:p>
                  </a:txBody>
                  <a:tcPr anchor="ctr">
                    <a:solidFill>
                      <a:schemeClr val="accent3">
                        <a:lumMod val="40000"/>
                        <a:lumOff val="60000"/>
                      </a:schemeClr>
                    </a:solidFill>
                  </a:tcPr>
                </a:tc>
                <a:tc>
                  <a:txBody>
                    <a:bodyPr/>
                    <a:lstStyle/>
                    <a:p>
                      <a:pPr algn="ctr"/>
                      <a:endParaRPr lang="en-US" dirty="0"/>
                    </a:p>
                  </a:txBody>
                  <a:tcPr anchor="ctr">
                    <a:solidFill>
                      <a:schemeClr val="accent3">
                        <a:lumMod val="40000"/>
                        <a:lumOff val="60000"/>
                      </a:schemeClr>
                    </a:solidFill>
                  </a:tcPr>
                </a:tc>
                <a:tc>
                  <a:txBody>
                    <a:bodyPr/>
                    <a:lstStyle/>
                    <a:p>
                      <a:pPr algn="ctr"/>
                      <a:endParaRPr lang="en-US" dirty="0"/>
                    </a:p>
                  </a:txBody>
                  <a:tcPr anchor="ctr">
                    <a:solidFill>
                      <a:schemeClr val="accent3">
                        <a:lumMod val="40000"/>
                        <a:lumOff val="60000"/>
                      </a:schemeClr>
                    </a:solid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1387982680"/>
                  </a:ext>
                </a:extLst>
              </a:tr>
              <a:tr h="411480">
                <a:tc>
                  <a:txBody>
                    <a:bodyPr/>
                    <a:lstStyle/>
                    <a:p>
                      <a:pPr algn="ctr"/>
                      <a:r>
                        <a:rPr lang="en-US" dirty="0" smtClean="0"/>
                        <a:t>0</a:t>
                      </a:r>
                      <a:endParaRPr lang="en-US" dirty="0"/>
                    </a:p>
                  </a:txBody>
                  <a:tcPr anchor="ctr">
                    <a:solidFill>
                      <a:schemeClr val="accent3">
                        <a:lumMod val="40000"/>
                        <a:lumOff val="60000"/>
                      </a:schemeClr>
                    </a:solidFill>
                  </a:tcPr>
                </a:tc>
                <a:tc>
                  <a:txBody>
                    <a:bodyPr/>
                    <a:lstStyle/>
                    <a:p>
                      <a:pPr algn="ctr"/>
                      <a:endParaRPr lang="en-US" dirty="0"/>
                    </a:p>
                  </a:txBody>
                  <a:tcPr anchor="ctr">
                    <a:solidFill>
                      <a:schemeClr val="accent3">
                        <a:lumMod val="40000"/>
                        <a:lumOff val="60000"/>
                      </a:schemeClr>
                    </a:solidFill>
                  </a:tcPr>
                </a:tc>
                <a:tc>
                  <a:txBody>
                    <a:bodyPr/>
                    <a:lstStyle/>
                    <a:p>
                      <a:pPr algn="ctr"/>
                      <a:endParaRPr lang="en-US" dirty="0"/>
                    </a:p>
                  </a:txBody>
                  <a:tcPr anchor="ctr">
                    <a:solidFill>
                      <a:schemeClr val="accent3">
                        <a:lumMod val="40000"/>
                        <a:lumOff val="60000"/>
                      </a:schemeClr>
                    </a:solid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tc>
                <a:tc>
                  <a:txBody>
                    <a:bodyPr/>
                    <a:lstStyle/>
                    <a:p>
                      <a:pPr algn="ctr"/>
                      <a:endParaRPr lang="en-US" dirty="0"/>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610368194"/>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446530721"/>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3474413710"/>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r>
                        <a:rPr lang="en-US" dirty="0" smtClean="0"/>
                        <a:t>0</a:t>
                      </a:r>
                      <a:endParaRPr lang="en-US" dirty="0"/>
                    </a:p>
                  </a:txBody>
                  <a:tcPr anchor="ctr"/>
                </a:tc>
                <a:extLst>
                  <a:ext uri="{0D108BD9-81ED-4DB2-BD59-A6C34878D82A}">
                    <a16:rowId xmlns:a16="http://schemas.microsoft.com/office/drawing/2014/main" val="2741560481"/>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a:p>
                  </a:txBody>
                  <a:tcPr anchor="ctr">
                    <a:noFill/>
                  </a:tcPr>
                </a:tc>
                <a:tc>
                  <a:txBody>
                    <a:bodyPr/>
                    <a:lstStyle/>
                    <a:p>
                      <a:pPr algn="ctr"/>
                      <a:endParaRPr lang="en-US"/>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96580274"/>
                  </a:ext>
                </a:extLst>
              </a:tr>
              <a:tr h="411480">
                <a:tc>
                  <a:txBody>
                    <a:bodyPr/>
                    <a:lstStyle/>
                    <a:p>
                      <a:pPr algn="ctr"/>
                      <a:r>
                        <a:rPr lang="en-US" dirty="0" smtClean="0"/>
                        <a:t>0</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tc>
                <a:tc>
                  <a:txBody>
                    <a:bodyPr/>
                    <a:lstStyle/>
                    <a:p>
                      <a:pPr algn="ctr"/>
                      <a:endParaRPr lang="en-US"/>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endParaRPr lang="en-US" dirty="0"/>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267211775"/>
                  </a:ext>
                </a:extLst>
              </a:tr>
              <a:tr h="411480">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tc>
                  <a:txBody>
                    <a:bodyPr/>
                    <a:lstStyle/>
                    <a:p>
                      <a:pPr algn="ctr"/>
                      <a:r>
                        <a:rPr lang="en-US" dirty="0" smtClean="0"/>
                        <a:t>0</a:t>
                      </a:r>
                      <a:endParaRPr lang="en-US" dirty="0"/>
                    </a:p>
                  </a:txBody>
                  <a:tcPr anchor="ctr">
                    <a:noFill/>
                  </a:tcPr>
                </a:tc>
                <a:extLst>
                  <a:ext uri="{0D108BD9-81ED-4DB2-BD59-A6C34878D82A}">
                    <a16:rowId xmlns:a16="http://schemas.microsoft.com/office/drawing/2014/main" val="2746123310"/>
                  </a:ext>
                </a:extLst>
              </a:tr>
            </a:tbl>
          </a:graphicData>
        </a:graphic>
      </p:graphicFrame>
      <p:graphicFrame>
        <p:nvGraphicFramePr>
          <p:cNvPr id="8" name="Table 7"/>
          <p:cNvGraphicFramePr>
            <a:graphicFrameLocks noGrp="1"/>
          </p:cNvGraphicFramePr>
          <p:nvPr/>
        </p:nvGraphicFramePr>
        <p:xfrm>
          <a:off x="4552640" y="3464614"/>
          <a:ext cx="1371600" cy="1371600"/>
        </p:xfrm>
        <a:graphic>
          <a:graphicData uri="http://schemas.openxmlformats.org/drawingml/2006/table">
            <a:tbl>
              <a:tblPr firstRow="1" bandRow="1">
                <a:tableStyleId>{5940675A-B579-460E-94D1-54222C63F5DA}</a:tableStyleId>
              </a:tblPr>
              <a:tblGrid>
                <a:gridCol w="457200">
                  <a:extLst>
                    <a:ext uri="{9D8B030D-6E8A-4147-A177-3AD203B41FA5}">
                      <a16:colId xmlns:a16="http://schemas.microsoft.com/office/drawing/2014/main" val="3626850130"/>
                    </a:ext>
                  </a:extLst>
                </a:gridCol>
                <a:gridCol w="457200">
                  <a:extLst>
                    <a:ext uri="{9D8B030D-6E8A-4147-A177-3AD203B41FA5}">
                      <a16:colId xmlns:a16="http://schemas.microsoft.com/office/drawing/2014/main" val="4191315719"/>
                    </a:ext>
                  </a:extLst>
                </a:gridCol>
                <a:gridCol w="457200">
                  <a:extLst>
                    <a:ext uri="{9D8B030D-6E8A-4147-A177-3AD203B41FA5}">
                      <a16:colId xmlns:a16="http://schemas.microsoft.com/office/drawing/2014/main" val="2617621472"/>
                    </a:ext>
                  </a:extLst>
                </a:gridCol>
              </a:tblGrid>
              <a:tr h="457200">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610368194"/>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46530721"/>
                  </a:ext>
                </a:extLst>
              </a:tr>
              <a:tr h="457200">
                <a:tc>
                  <a:txBody>
                    <a:bodyPr/>
                    <a:lstStyle/>
                    <a:p>
                      <a:endParaRPr lang="en-US"/>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tc>
                  <a:txBody>
                    <a:bodyPr/>
                    <a:lstStyle/>
                    <a:p>
                      <a:endParaRPr lang="en-US" dirty="0"/>
                    </a:p>
                  </a:txBody>
                  <a:tcPr>
                    <a:solidFill>
                      <a:schemeClr val="accent3">
                        <a:lumMod val="40000"/>
                        <a:lumOff val="60000"/>
                      </a:schemeClr>
                    </a:solidFill>
                  </a:tcPr>
                </a:tc>
                <a:extLst>
                  <a:ext uri="{0D108BD9-81ED-4DB2-BD59-A6C34878D82A}">
                    <a16:rowId xmlns:a16="http://schemas.microsoft.com/office/drawing/2014/main" val="3474413710"/>
                  </a:ext>
                </a:extLst>
              </a:tr>
            </a:tbl>
          </a:graphicData>
        </a:graphic>
      </p:graphicFrame>
    </p:spTree>
    <p:extLst>
      <p:ext uri="{BB962C8B-B14F-4D97-AF65-F5344CB8AC3E}">
        <p14:creationId xmlns:p14="http://schemas.microsoft.com/office/powerpoint/2010/main" val="236638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شبکه 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72</a:t>
            </a:fld>
            <a:endParaRPr lang="en-US" altLang="en-US"/>
          </a:p>
        </p:txBody>
      </p:sp>
      <p:sp>
        <p:nvSpPr>
          <p:cNvPr id="5" name="TextBox 4"/>
          <p:cNvSpPr txBox="1">
            <a:spLocks noChangeArrowheads="1"/>
          </p:cNvSpPr>
          <p:nvPr/>
        </p:nvSpPr>
        <p:spPr bwMode="auto">
          <a:xfrm>
            <a:off x="74457" y="1380780"/>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a:latin typeface="Cambria Math" panose="02040503050406030204" pitchFamily="18" charset="0"/>
                <a:ea typeface="Cambria Math" panose="02040503050406030204" pitchFamily="18" charset="0"/>
                <a:cs typeface="B Nazanin" panose="00000400000000000000" pitchFamily="2" charset="-78"/>
              </a:rPr>
              <a:t>یک </a:t>
            </a:r>
            <a:r>
              <a:rPr lang="en-US" altLang="en-US" dirty="0" err="1">
                <a:latin typeface="Cambria Math" panose="02040503050406030204" pitchFamily="18" charset="0"/>
                <a:ea typeface="Cambria Math" panose="02040503050406030204" pitchFamily="18" charset="0"/>
                <a:cs typeface="B Nazanin" panose="00000400000000000000" pitchFamily="2" charset="-78"/>
              </a:rPr>
              <a:t>ConvNet</a:t>
            </a:r>
            <a:r>
              <a:rPr lang="fa-IR" altLang="en-US" dirty="0">
                <a:latin typeface="Cambria Math" panose="02040503050406030204" pitchFamily="18" charset="0"/>
                <a:ea typeface="Cambria Math" panose="02040503050406030204" pitchFamily="18" charset="0"/>
                <a:cs typeface="B Nazanin" panose="00000400000000000000" pitchFamily="2" charset="-78"/>
              </a:rPr>
              <a:t> متشکل از تعدادی لایه کانولوشنی است که البته دارای تابع فعال‏سازی نیز می‏باشند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6" name="Picture 5"/>
          <p:cNvPicPr>
            <a:picLocks noChangeAspect="1"/>
          </p:cNvPicPr>
          <p:nvPr/>
        </p:nvPicPr>
        <p:blipFill>
          <a:blip r:embed="rId2"/>
          <a:stretch>
            <a:fillRect/>
          </a:stretch>
        </p:blipFill>
        <p:spPr>
          <a:xfrm>
            <a:off x="0" y="2905469"/>
            <a:ext cx="9144000" cy="3619875"/>
          </a:xfrm>
          <a:prstGeom prst="rect">
            <a:avLst/>
          </a:prstGeom>
        </p:spPr>
      </p:pic>
    </p:spTree>
    <p:extLst>
      <p:ext uri="{BB962C8B-B14F-4D97-AF65-F5344CB8AC3E}">
        <p14:creationId xmlns:p14="http://schemas.microsoft.com/office/powerpoint/2010/main" val="34007281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لایه </a:t>
            </a:r>
            <a:r>
              <a:rPr lang="fa-IR" dirty="0"/>
              <a:t>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73</a:t>
            </a:fld>
            <a:endParaRPr lang="en-US" altLang="en-US"/>
          </a:p>
        </p:txBody>
      </p:sp>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74457" y="1333440"/>
                <a:ext cx="8975725" cy="53245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ورودی یک حجم با ابعاد </a:t>
                </a:r>
                <a14:m>
                  <m:oMath xmlns:m="http://schemas.openxmlformats.org/officeDocument/2006/math">
                    <m:sSub>
                      <m:sSubPr>
                        <m:ctrlPr>
                          <a:rPr lang="fa-IR" altLang="en-US" i="1" smtClean="0">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sub>
                    </m:sSub>
                    <m:r>
                      <a:rPr lang="fa-IR" altLang="en-US" i="1" smtClean="0">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ابرپارامترهای لایه کانولوشنی عبارتند از:</a:t>
                </a: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تعداد فیلترها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𝐾</m:t>
                    </m:r>
                  </m:oMath>
                </a14:m>
                <a:endParaRPr lang="en-US" altLang="en-US" b="0"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اندازه فیلترها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oMath>
                </a14:m>
                <a:endParaRPr lang="en-US" altLang="en-US" b="0"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اندازه گام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𝑆</m:t>
                    </m:r>
                  </m:oMath>
                </a14:m>
                <a:endParaRPr lang="fa-IR" altLang="en-US"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مقدار گسترش مرزها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𝑃</m:t>
                    </m:r>
                  </m:oMath>
                </a14:m>
                <a:endParaRPr lang="en-US" altLang="en-US" b="0"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خروجی </a:t>
                </a:r>
                <a:r>
                  <a:rPr lang="fa-IR" altLang="en-US" dirty="0">
                    <a:latin typeface="Cambria Math" panose="02040503050406030204" pitchFamily="18" charset="0"/>
                    <a:ea typeface="Cambria Math" panose="02040503050406030204" pitchFamily="18" charset="0"/>
                    <a:cs typeface="B Nazanin" panose="00000400000000000000" pitchFamily="2" charset="-78"/>
                  </a:rPr>
                  <a:t>یک حجم با ابعاد </a:t>
                </a: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oMath>
                </a14:m>
                <a:r>
                  <a:rPr lang="fa-IR" altLang="en-US" dirty="0">
                    <a:latin typeface="Cambria Math" panose="02040503050406030204" pitchFamily="18" charset="0"/>
                    <a:ea typeface="Cambria Math" panose="02040503050406030204" pitchFamily="18" charset="0"/>
                    <a:cs typeface="B Nazanin" panose="00000400000000000000" pitchFamily="2" charset="-78"/>
                  </a:rPr>
                  <a:t>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است</a:t>
                </a:r>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پارمترهای لایه کانولوشنی عبارتند از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r>
                      <a:rPr lang="fa-IR" altLang="en-US"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𝐾</m:t>
                    </m:r>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وزن فیلترها و </a:t>
                </a:r>
                <a14:m>
                  <m:oMath xmlns:m="http://schemas.openxmlformats.org/officeDocument/2006/math">
                    <m:r>
                      <a:rPr lang="en-US" altLang="en-US" i="1">
                        <a:latin typeface="Cambria Math" panose="02040503050406030204" pitchFamily="18" charset="0"/>
                        <a:ea typeface="Cambria Math" panose="02040503050406030204" pitchFamily="18" charset="0"/>
                        <a:cs typeface="B Nazanin" panose="00000400000000000000" pitchFamily="2" charset="-78"/>
                      </a:rPr>
                      <m:t>𝐾</m:t>
                    </m:r>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بایاس که باید آموزش ببینند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74457" y="1333440"/>
                <a:ext cx="8975725" cy="5324535"/>
              </a:xfrm>
              <a:prstGeom prst="rect">
                <a:avLst/>
              </a:prstGeom>
              <a:blipFill>
                <a:blip r:embed="rId3"/>
                <a:stretch>
                  <a:fillRect l="-2783" t="-229" r="-1561" b="-26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a:spLocks noChangeArrowheads="1"/>
              </p:cNvSpPr>
              <p:nvPr/>
            </p:nvSpPr>
            <p:spPr bwMode="auto">
              <a:xfrm>
                <a:off x="-180528" y="3140968"/>
                <a:ext cx="5616624"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lvl="1" algn="just">
                  <a:lnSpc>
                    <a:spcPct val="125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f>
                      <m:fPr>
                        <m:type m:val="lin"/>
                        <m:ctrlPr>
                          <a:rPr lang="en-US" altLang="en-US" b="0" i="1" smtClean="0">
                            <a:latin typeface="Cambria Math" panose="02040503050406030204" pitchFamily="18" charset="0"/>
                            <a:ea typeface="Cambria Math" panose="02040503050406030204" pitchFamily="18" charset="0"/>
                            <a:cs typeface="B Nazanin" panose="00000400000000000000" pitchFamily="2" charset="-78"/>
                          </a:rPr>
                        </m:ctrlPr>
                      </m:fPr>
                      <m:num>
                        <m:d>
                          <m:dPr>
                            <m:ctrlPr>
                              <a:rPr lang="en-US" altLang="en-US" b="0" i="1" smtClean="0">
                                <a:latin typeface="Cambria Math" panose="02040503050406030204" pitchFamily="18" charset="0"/>
                                <a:ea typeface="Cambria Math" panose="02040503050406030204" pitchFamily="18" charset="0"/>
                                <a:cs typeface="B Nazanin" panose="00000400000000000000" pitchFamily="2" charset="-78"/>
                              </a:rPr>
                            </m:ctrlPr>
                          </m:dPr>
                          <m:e>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𝑃</m:t>
                            </m:r>
                          </m:e>
                        </m:d>
                      </m:num>
                      <m:den>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𝑆</m:t>
                        </m:r>
                      </m:den>
                    </m:f>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oMath>
                </a14:m>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a:lnSpc>
                    <a:spcPct val="125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f>
                      <m:fPr>
                        <m:type m:val="lin"/>
                        <m:ctrlPr>
                          <a:rPr lang="en-US" altLang="en-US" i="1">
                            <a:latin typeface="Cambria Math" panose="02040503050406030204" pitchFamily="18" charset="0"/>
                            <a:ea typeface="Cambria Math" panose="02040503050406030204" pitchFamily="18" charset="0"/>
                            <a:cs typeface="B Nazanin" panose="00000400000000000000" pitchFamily="2" charset="-78"/>
                          </a:rPr>
                        </m:ctrlPr>
                      </m:fPr>
                      <m:num>
                        <m:d>
                          <m:dPr>
                            <m:ctrlPr>
                              <a:rPr lang="en-US" altLang="en-US" i="1">
                                <a:latin typeface="Cambria Math" panose="02040503050406030204" pitchFamily="18" charset="0"/>
                                <a:ea typeface="Cambria Math" panose="02040503050406030204" pitchFamily="18" charset="0"/>
                                <a:cs typeface="B Nazanin" panose="00000400000000000000" pitchFamily="2" charset="-78"/>
                              </a:rPr>
                            </m:ctrlPr>
                          </m:dPr>
                          <m:e>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𝐹</m:t>
                            </m:r>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2</m:t>
                            </m:r>
                            <m:r>
                              <a:rPr lang="en-US" altLang="en-US" i="1">
                                <a:latin typeface="Cambria Math" panose="02040503050406030204" pitchFamily="18" charset="0"/>
                                <a:ea typeface="Cambria Math" panose="02040503050406030204" pitchFamily="18" charset="0"/>
                                <a:cs typeface="B Nazanin" panose="00000400000000000000" pitchFamily="2" charset="-78"/>
                              </a:rPr>
                              <m:t>𝑃</m:t>
                            </m:r>
                          </m:e>
                        </m:d>
                      </m:num>
                      <m:den>
                        <m:r>
                          <a:rPr lang="en-US" altLang="en-US" i="1">
                            <a:latin typeface="Cambria Math" panose="02040503050406030204" pitchFamily="18" charset="0"/>
                            <a:ea typeface="Cambria Math" panose="02040503050406030204" pitchFamily="18" charset="0"/>
                            <a:cs typeface="B Nazanin" panose="00000400000000000000" pitchFamily="2" charset="-78"/>
                          </a:rPr>
                          <m:t>𝑆</m:t>
                        </m:r>
                      </m:den>
                    </m:f>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1</m:t>
                    </m:r>
                  </m:oMath>
                </a14:m>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a:p>
                <a:pPr lvl="1" algn="just">
                  <a:lnSpc>
                    <a:spcPct val="125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𝐾</m:t>
                    </m:r>
                  </m:oMath>
                </a14:m>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25000"/>
                  </a:lnSpc>
                  <a:spcBef>
                    <a:spcPct val="0"/>
                  </a:spcBef>
                </a:pP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180528" y="3140968"/>
                <a:ext cx="5616624" cy="224676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42922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0" end="0"/>
                                            </p:txEl>
                                          </p:spTgt>
                                        </p:tgtEl>
                                        <p:attrNameLst>
                                          <p:attrName>style.visibility</p:attrName>
                                        </p:attrNameLst>
                                      </p:cBhvr>
                                      <p:to>
                                        <p:strVal val="visible"/>
                                      </p:to>
                                    </p:set>
                                    <p:animEffect transition="in" filter="fade">
                                      <p:cBhvr>
                                        <p:cTn id="42" dur="500"/>
                                        <p:tgtEl>
                                          <p:spTgt spid="6">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animEffect transition="in" filter="fade">
                                      <p:cBhvr>
                                        <p:cTn id="47" dur="500"/>
                                        <p:tgtEl>
                                          <p:spTgt spid="6">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2" end="2"/>
                                            </p:txEl>
                                          </p:spTgt>
                                        </p:tgtEl>
                                        <p:attrNameLst>
                                          <p:attrName>style.visibility</p:attrName>
                                        </p:attrNameLst>
                                      </p:cBhvr>
                                      <p:to>
                                        <p:strVal val="visible"/>
                                      </p:to>
                                    </p:set>
                                    <p:animEffect transition="in" filter="fade">
                                      <p:cBhvr>
                                        <p:cTn id="52" dur="500"/>
                                        <p:tgtEl>
                                          <p:spTgt spid="6">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fade">
                                      <p:cBhvr>
                                        <p:cTn id="5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لایه کانولوشنی</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74</a:t>
            </a:fld>
            <a:endParaRPr lang="en-US" altLang="en-US"/>
          </a:p>
        </p:txBody>
      </p:sp>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74457" y="1402079"/>
                <a:ext cx="8975725" cy="1323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مقدار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معادل با فیلترهای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m:t>
                    </m:r>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این فیلترها فقط همسایگی در عمق را لحاظ می‏کنند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74457" y="1402079"/>
                <a:ext cx="8975725" cy="1323439"/>
              </a:xfrm>
              <a:prstGeom prst="rect">
                <a:avLst/>
              </a:prstGeom>
              <a:blipFill>
                <a:blip r:embed="rId3"/>
                <a:stretch>
                  <a:fillRect t="-922" r="-1561" b="-138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6" name="Rectangle 5"/>
          <p:cNvSpPr/>
          <p:nvPr/>
        </p:nvSpPr>
        <p:spPr>
          <a:xfrm>
            <a:off x="-19359" y="2924944"/>
            <a:ext cx="9163359" cy="393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pic>
        <p:nvPicPr>
          <p:cNvPr id="7" name="Picture 6"/>
          <p:cNvPicPr>
            <a:picLocks noChangeAspect="1"/>
          </p:cNvPicPr>
          <p:nvPr/>
        </p:nvPicPr>
        <p:blipFill>
          <a:blip r:embed="rId4"/>
          <a:stretch>
            <a:fillRect/>
          </a:stretch>
        </p:blipFill>
        <p:spPr>
          <a:xfrm>
            <a:off x="395536" y="3307035"/>
            <a:ext cx="2314575" cy="3362325"/>
          </a:xfrm>
          <a:prstGeom prst="rect">
            <a:avLst/>
          </a:prstGeom>
        </p:spPr>
      </p:pic>
      <p:pic>
        <p:nvPicPr>
          <p:cNvPr id="8" name="Picture 7"/>
          <p:cNvPicPr>
            <a:picLocks noChangeAspect="1"/>
          </p:cNvPicPr>
          <p:nvPr/>
        </p:nvPicPr>
        <p:blipFill>
          <a:blip r:embed="rId5"/>
          <a:stretch>
            <a:fillRect/>
          </a:stretch>
        </p:blipFill>
        <p:spPr>
          <a:xfrm>
            <a:off x="3135012" y="4257926"/>
            <a:ext cx="1876425" cy="847725"/>
          </a:xfrm>
          <a:prstGeom prst="rect">
            <a:avLst/>
          </a:prstGeom>
        </p:spPr>
      </p:pic>
      <p:pic>
        <p:nvPicPr>
          <p:cNvPr id="9" name="Picture 8"/>
          <p:cNvPicPr>
            <a:picLocks noChangeAspect="1"/>
          </p:cNvPicPr>
          <p:nvPr/>
        </p:nvPicPr>
        <p:blipFill>
          <a:blip r:embed="rId6"/>
          <a:stretch>
            <a:fillRect/>
          </a:stretch>
        </p:blipFill>
        <p:spPr>
          <a:xfrm>
            <a:off x="5600278" y="3181734"/>
            <a:ext cx="1924050" cy="3419475"/>
          </a:xfrm>
          <a:prstGeom prst="rect">
            <a:avLst/>
          </a:prstGeom>
        </p:spPr>
      </p:pic>
    </p:spTree>
    <p:extLst>
      <p:ext uri="{BB962C8B-B14F-4D97-AF65-F5344CB8AC3E}">
        <p14:creationId xmlns:p14="http://schemas.microsoft.com/office/powerpoint/2010/main" val="354837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لایه کانولوشنی در </a:t>
            </a:r>
            <a:r>
              <a:rPr lang="en-US" sz="6000" dirty="0" err="1" smtClean="0"/>
              <a:t>Keras</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75</a:t>
            </a:fld>
            <a:endParaRPr lang="en-US" altLang="en-US"/>
          </a:p>
        </p:txBody>
      </p:sp>
      <p:pic>
        <p:nvPicPr>
          <p:cNvPr id="8" name="Picture 7"/>
          <p:cNvPicPr>
            <a:picLocks noChangeAspect="1"/>
          </p:cNvPicPr>
          <p:nvPr/>
        </p:nvPicPr>
        <p:blipFill>
          <a:blip r:embed="rId3"/>
          <a:stretch>
            <a:fillRect/>
          </a:stretch>
        </p:blipFill>
        <p:spPr>
          <a:xfrm>
            <a:off x="179512" y="1556792"/>
            <a:ext cx="8829551" cy="1312380"/>
          </a:xfrm>
          <a:prstGeom prst="rect">
            <a:avLst/>
          </a:prstGeom>
        </p:spPr>
      </p:pic>
      <p:sp>
        <p:nvSpPr>
          <p:cNvPr id="9" name="TextBox 8"/>
          <p:cNvSpPr txBox="1">
            <a:spLocks noChangeArrowheads="1"/>
          </p:cNvSpPr>
          <p:nvPr/>
        </p:nvSpPr>
        <p:spPr bwMode="auto">
          <a:xfrm>
            <a:off x="107504" y="3129232"/>
            <a:ext cx="8964488" cy="4044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lang="en-US" sz="2800" b="1" dirty="0"/>
              <a:t>filters</a:t>
            </a:r>
            <a:r>
              <a:rPr lang="en-US" sz="2800" dirty="0"/>
              <a:t>: Integer, the dimensionality of the output </a:t>
            </a:r>
            <a:r>
              <a:rPr lang="en-US" sz="2800" dirty="0" smtClean="0"/>
              <a:t>space</a:t>
            </a:r>
          </a:p>
          <a:p>
            <a:pPr marL="0" indent="0">
              <a:buNone/>
            </a:pPr>
            <a:r>
              <a:rPr lang="en-US" sz="2800" b="1" dirty="0" err="1"/>
              <a:t>kernel_size</a:t>
            </a:r>
            <a:r>
              <a:rPr lang="en-US" sz="2800" dirty="0"/>
              <a:t>: </a:t>
            </a:r>
            <a:r>
              <a:rPr lang="en-US" sz="2800" dirty="0" smtClean="0"/>
              <a:t>specifying </a:t>
            </a:r>
            <a:r>
              <a:rPr lang="en-US" sz="2800" dirty="0"/>
              <a:t>the height and width of the 2D convolution </a:t>
            </a:r>
            <a:r>
              <a:rPr lang="en-US" sz="2800" dirty="0" smtClean="0"/>
              <a:t>window</a:t>
            </a:r>
          </a:p>
          <a:p>
            <a:pPr marL="0" indent="0">
              <a:buNone/>
            </a:pPr>
            <a:r>
              <a:rPr lang="en-US" sz="2800" b="1" dirty="0" smtClean="0"/>
              <a:t>strides</a:t>
            </a:r>
            <a:r>
              <a:rPr lang="en-US" sz="2800" dirty="0" smtClean="0"/>
              <a:t>: specifying </a:t>
            </a:r>
            <a:r>
              <a:rPr lang="en-US" sz="2800" dirty="0"/>
              <a:t>the strides of the </a:t>
            </a:r>
            <a:r>
              <a:rPr lang="en-US" sz="2800" dirty="0" smtClean="0"/>
              <a:t>convolution</a:t>
            </a:r>
          </a:p>
          <a:p>
            <a:pPr marL="0" indent="0">
              <a:buNone/>
            </a:pPr>
            <a:r>
              <a:rPr lang="en-US" sz="2800" b="1" dirty="0"/>
              <a:t>padding</a:t>
            </a:r>
            <a:r>
              <a:rPr lang="en-US" sz="2800" dirty="0"/>
              <a:t>: one of "valid" or "</a:t>
            </a:r>
            <a:r>
              <a:rPr lang="en-US" sz="2800" dirty="0" smtClean="0"/>
              <a:t>same“</a:t>
            </a:r>
          </a:p>
          <a:p>
            <a:pPr marL="0" indent="0">
              <a:buNone/>
            </a:pPr>
            <a:r>
              <a:rPr lang="en-US" sz="2800" b="1" dirty="0" err="1"/>
              <a:t>dilation_rate</a:t>
            </a:r>
            <a:r>
              <a:rPr lang="en-US" sz="2800" dirty="0"/>
              <a:t>: </a:t>
            </a:r>
            <a:r>
              <a:rPr lang="en-US" sz="2800" dirty="0" smtClean="0"/>
              <a:t>specifying </a:t>
            </a:r>
            <a:r>
              <a:rPr lang="en-US" sz="2800" dirty="0"/>
              <a:t>the dilation rate to use for dilated </a:t>
            </a:r>
            <a:r>
              <a:rPr lang="en-US" sz="2800" dirty="0" smtClean="0"/>
              <a:t>convolution</a:t>
            </a:r>
          </a:p>
          <a:p>
            <a:pPr marL="0" indent="0">
              <a:buNone/>
            </a:pPr>
            <a:endParaRPr lang="en-US" sz="2800" dirty="0"/>
          </a:p>
        </p:txBody>
      </p:sp>
    </p:spTree>
    <p:extLst>
      <p:ext uri="{BB962C8B-B14F-4D97-AF65-F5344CB8AC3E}">
        <p14:creationId xmlns:p14="http://schemas.microsoft.com/office/powerpoint/2010/main" val="7510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359" y="3351768"/>
            <a:ext cx="9163359" cy="3506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2" name="Title 1"/>
          <p:cNvSpPr>
            <a:spLocks noGrp="1"/>
          </p:cNvSpPr>
          <p:nvPr>
            <p:ph type="title"/>
          </p:nvPr>
        </p:nvSpPr>
        <p:spPr/>
        <p:txBody>
          <a:bodyPr/>
          <a:lstStyle/>
          <a:p>
            <a:r>
              <a:rPr lang="fa-IR" sz="6000" dirty="0" smtClean="0"/>
              <a:t>دیدگاه نورونی به لایه کانولوشنی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76</a:t>
            </a:fld>
            <a:endParaRPr lang="en-US" altLang="en-US"/>
          </a:p>
        </p:txBody>
      </p:sp>
      <p:sp>
        <p:nvSpPr>
          <p:cNvPr id="4" name="TextBox 3"/>
          <p:cNvSpPr txBox="1">
            <a:spLocks noChangeArrowheads="1"/>
          </p:cNvSpPr>
          <p:nvPr/>
        </p:nvSpPr>
        <p:spPr bwMode="auto">
          <a:xfrm>
            <a:off x="74457" y="1376057"/>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معادل با یک نورون ساده است که به تعداد محدودی از نورون‏های لایه قبل متصل است (دارای اتصال محلی)</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189309" y="3356320"/>
            <a:ext cx="4440555" cy="3334703"/>
          </a:xfrm>
          <a:prstGeom prst="rect">
            <a:avLst/>
          </a:prstGeom>
        </p:spPr>
      </p:pic>
      <p:pic>
        <p:nvPicPr>
          <p:cNvPr id="7" name="Picture 6"/>
          <p:cNvPicPr>
            <a:picLocks noChangeAspect="1"/>
          </p:cNvPicPr>
          <p:nvPr/>
        </p:nvPicPr>
        <p:blipFill>
          <a:blip r:embed="rId4"/>
          <a:stretch>
            <a:fillRect/>
          </a:stretch>
        </p:blipFill>
        <p:spPr>
          <a:xfrm>
            <a:off x="5370843" y="3826768"/>
            <a:ext cx="3562350" cy="2057400"/>
          </a:xfrm>
          <a:prstGeom prst="rect">
            <a:avLst/>
          </a:prstGeom>
        </p:spPr>
      </p:pic>
    </p:spTree>
    <p:extLst>
      <p:ext uri="{BB962C8B-B14F-4D97-AF65-F5344CB8AC3E}">
        <p14:creationId xmlns:p14="http://schemas.microsoft.com/office/powerpoint/2010/main" val="1169970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359" y="3351768"/>
            <a:ext cx="9163359" cy="3506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77</a:t>
            </a:fld>
            <a:endParaRPr lang="en-US" altLang="en-US"/>
          </a:p>
        </p:txBody>
      </p:sp>
      <p:pic>
        <p:nvPicPr>
          <p:cNvPr id="7" name="Picture 6"/>
          <p:cNvPicPr>
            <a:picLocks noChangeAspect="1"/>
          </p:cNvPicPr>
          <p:nvPr/>
        </p:nvPicPr>
        <p:blipFill>
          <a:blip r:embed="rId3"/>
          <a:stretch>
            <a:fillRect/>
          </a:stretch>
        </p:blipFill>
        <p:spPr>
          <a:xfrm>
            <a:off x="200433" y="3629253"/>
            <a:ext cx="2991803" cy="3086100"/>
          </a:xfrm>
          <a:prstGeom prst="rect">
            <a:avLst/>
          </a:prstGeom>
        </p:spPr>
      </p:pic>
      <p:sp>
        <p:nvSpPr>
          <p:cNvPr id="8" name="Title 1"/>
          <p:cNvSpPr>
            <a:spLocks noGrp="1"/>
          </p:cNvSpPr>
          <p:nvPr>
            <p:ph type="title"/>
          </p:nvPr>
        </p:nvSpPr>
        <p:spPr>
          <a:xfrm>
            <a:off x="-19359" y="44624"/>
            <a:ext cx="9163359" cy="1143000"/>
          </a:xfrm>
        </p:spPr>
        <p:txBody>
          <a:bodyPr/>
          <a:lstStyle/>
          <a:p>
            <a:r>
              <a:rPr lang="fa-IR" sz="6000" dirty="0" smtClean="0"/>
              <a:t>دیدگاه نورونی به لایه کانولوشنی</a:t>
            </a:r>
            <a:endParaRPr lang="en-US" sz="6000" dirty="0"/>
          </a:p>
        </p:txBody>
      </p:sp>
      <p:sp>
        <p:nvSpPr>
          <p:cNvPr id="5" name="TextBox 4"/>
          <p:cNvSpPr txBox="1">
            <a:spLocks noChangeArrowheads="1"/>
          </p:cNvSpPr>
          <p:nvPr/>
        </p:nvSpPr>
        <p:spPr bwMode="auto">
          <a:xfrm>
            <a:off x="74457" y="1390234"/>
            <a:ext cx="8975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نقشه فعالیت یک صفحه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28x28</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از نورون‏ها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هر کدام به ناحیه کوچکی از ورودی متصل هستند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تمام آنها دارای پارامترهای مشترکی هستند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ناحیه موثر </a:t>
            </a:r>
            <a:r>
              <a:rPr lang="en-US" altLang="en-US" sz="2800" dirty="0" smtClean="0">
                <a:latin typeface="Cambria Math" panose="02040503050406030204" pitchFamily="18" charset="0"/>
                <a:ea typeface="Cambria Math" panose="02040503050406030204" pitchFamily="18" charset="0"/>
                <a:cs typeface="B Nazanin" panose="00000400000000000000" pitchFamily="2" charset="-78"/>
              </a:rPr>
              <a:t>receptive field</a:t>
            </a:r>
            <a:r>
              <a:rPr lang="fa-IR" altLang="en-US" sz="2800" dirty="0" smtClean="0">
                <a:latin typeface="Cambria Math" panose="02040503050406030204" pitchFamily="18" charset="0"/>
                <a:ea typeface="Cambria Math" panose="02040503050406030204" pitchFamily="18" charset="0"/>
                <a:cs typeface="B Nazanin" panose="00000400000000000000" pitchFamily="2" charset="-78"/>
              </a:rPr>
              <a:t>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می‏گوییم</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14205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359" y="3351768"/>
            <a:ext cx="9163359" cy="3506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2" name="Title 1"/>
          <p:cNvSpPr>
            <a:spLocks noGrp="1"/>
          </p:cNvSpPr>
          <p:nvPr>
            <p:ph type="title"/>
          </p:nvPr>
        </p:nvSpPr>
        <p:spPr/>
        <p:txBody>
          <a:bodyPr/>
          <a:lstStyle/>
          <a:p>
            <a:r>
              <a:rPr lang="fa-IR" sz="6000" dirty="0"/>
              <a:t>دیدگاه نورونی به لایه کانولوشنی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78</a:t>
            </a:fld>
            <a:endParaRPr lang="en-US" altLang="en-US"/>
          </a:p>
        </p:txBody>
      </p:sp>
      <p:pic>
        <p:nvPicPr>
          <p:cNvPr id="6" name="Picture 5"/>
          <p:cNvPicPr>
            <a:picLocks noChangeAspect="1"/>
          </p:cNvPicPr>
          <p:nvPr/>
        </p:nvPicPr>
        <p:blipFill>
          <a:blip r:embed="rId3"/>
          <a:stretch>
            <a:fillRect/>
          </a:stretch>
        </p:blipFill>
        <p:spPr>
          <a:xfrm>
            <a:off x="201291" y="3647135"/>
            <a:ext cx="4929188" cy="3111818"/>
          </a:xfrm>
          <a:prstGeom prst="rect">
            <a:avLst/>
          </a:prstGeom>
        </p:spPr>
      </p:pic>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74457" y="1381575"/>
                <a:ext cx="8975725" cy="25545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لایه‏های کانولوشنی معمولا از بیش از یک فیلتر تشکیل می‏شوند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نورون‏ها در یک شبکه سه‏بعدی قرار می‏گیرند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تعداد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𝐾</m:t>
                    </m:r>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نورون مختلف بر ناحیه یکسان از حجم ورودی متصل هستند</a:t>
                </a: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74457" y="1381575"/>
                <a:ext cx="8975725" cy="2554545"/>
              </a:xfrm>
              <a:prstGeom prst="rect">
                <a:avLst/>
              </a:prstGeom>
              <a:blipFill>
                <a:blip r:embed="rId4"/>
                <a:stretch>
                  <a:fillRect l="-2783" t="-239" r="-1561" b="-66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134761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359" y="3351768"/>
            <a:ext cx="9163359" cy="3506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2" name="Title 1"/>
          <p:cNvSpPr>
            <a:spLocks noGrp="1"/>
          </p:cNvSpPr>
          <p:nvPr>
            <p:ph type="title"/>
          </p:nvPr>
        </p:nvSpPr>
        <p:spPr/>
        <p:txBody>
          <a:bodyPr/>
          <a:lstStyle/>
          <a:p>
            <a:r>
              <a:rPr lang="fa-IR" dirty="0" smtClean="0"/>
              <a:t>لایه کاملا متصل</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79</a:t>
            </a:fld>
            <a:endParaRPr lang="en-US" altLang="en-US"/>
          </a:p>
        </p:txBody>
      </p:sp>
      <p:sp>
        <p:nvSpPr>
          <p:cNvPr id="4" name="TextBox 3"/>
          <p:cNvSpPr txBox="1">
            <a:spLocks noChangeArrowheads="1"/>
          </p:cNvSpPr>
          <p:nvPr/>
        </p:nvSpPr>
        <p:spPr bwMode="auto">
          <a:xfrm>
            <a:off x="74457" y="1392306"/>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یک لایه کاملا متصل، تمام نورون‏های خروجی به تمام نورون‏های ورودی متصل هستند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ابتدا حجم ورودی به بردار یک بعدی تبدیل می‏شود</a:t>
            </a:r>
          </a:p>
        </p:txBody>
      </p:sp>
      <p:pic>
        <p:nvPicPr>
          <p:cNvPr id="6" name="Picture 5"/>
          <p:cNvPicPr>
            <a:picLocks noChangeAspect="1"/>
          </p:cNvPicPr>
          <p:nvPr/>
        </p:nvPicPr>
        <p:blipFill>
          <a:blip r:embed="rId3"/>
          <a:stretch>
            <a:fillRect/>
          </a:stretch>
        </p:blipFill>
        <p:spPr>
          <a:xfrm>
            <a:off x="659" y="4774654"/>
            <a:ext cx="8991600" cy="1390650"/>
          </a:xfrm>
          <a:prstGeom prst="rect">
            <a:avLst/>
          </a:prstGeom>
        </p:spPr>
      </p:pic>
      <p:pic>
        <p:nvPicPr>
          <p:cNvPr id="7" name="Picture 6"/>
          <p:cNvPicPr>
            <a:picLocks noChangeAspect="1"/>
          </p:cNvPicPr>
          <p:nvPr/>
        </p:nvPicPr>
        <p:blipFill>
          <a:blip r:embed="rId4"/>
          <a:stretch>
            <a:fillRect/>
          </a:stretch>
        </p:blipFill>
        <p:spPr>
          <a:xfrm>
            <a:off x="168275" y="3860129"/>
            <a:ext cx="5123805" cy="443657"/>
          </a:xfrm>
          <a:prstGeom prst="rect">
            <a:avLst/>
          </a:prstGeom>
        </p:spPr>
      </p:pic>
    </p:spTree>
    <p:extLst>
      <p:ext uri="{BB962C8B-B14F-4D97-AF65-F5344CB8AC3E}">
        <p14:creationId xmlns:p14="http://schemas.microsoft.com/office/powerpoint/2010/main" val="181661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نزدیکترین همسایه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a:t>
            </a:fld>
            <a:endParaRPr lang="en-US" altLang="en-US"/>
          </a:p>
        </p:txBody>
      </p:sp>
      <p:sp>
        <p:nvSpPr>
          <p:cNvPr id="4" name="TextBox 3"/>
          <p:cNvSpPr txBox="1">
            <a:spLocks noChangeArrowheads="1"/>
          </p:cNvSpPr>
          <p:nvPr/>
        </p:nvSpPr>
        <p:spPr bwMode="auto">
          <a:xfrm>
            <a:off x="74457" y="1412776"/>
            <a:ext cx="897572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گام آموزش، تمام تصاویر و برچسب‏های متناظر حفظ می‏شوند</a:t>
            </a:r>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در گام آزمون، برچسب تصویر ورودی برابر با برچسب مشابه‏ترین تصویر آموزشی انتخاب می‏شود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مهمترین عامل در عملکرد روش نزدیکترین همسایه، معیاری است که برای مقایسه فاصله دو تصویر استفاده می‏شود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متداول‏ترین معیارهای مورد استفاده عبارتند از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L2</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و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L1</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34455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80</a:t>
            </a:fld>
            <a:endParaRPr lang="en-US" altLang="en-US"/>
          </a:p>
        </p:txBody>
      </p:sp>
      <p:pic>
        <p:nvPicPr>
          <p:cNvPr id="7" name="Picture 6"/>
          <p:cNvPicPr>
            <a:picLocks noChangeAspect="1"/>
          </p:cNvPicPr>
          <p:nvPr/>
        </p:nvPicPr>
        <p:blipFill>
          <a:blip r:embed="rId3"/>
          <a:stretch>
            <a:fillRect/>
          </a:stretch>
        </p:blipFill>
        <p:spPr>
          <a:xfrm>
            <a:off x="-19359" y="1628800"/>
            <a:ext cx="9163359" cy="1350587"/>
          </a:xfrm>
          <a:prstGeom prst="rect">
            <a:avLst/>
          </a:prstGeom>
        </p:spPr>
      </p:pic>
      <p:sp>
        <p:nvSpPr>
          <p:cNvPr id="8" name="Title 1"/>
          <p:cNvSpPr>
            <a:spLocks noGrp="1"/>
          </p:cNvSpPr>
          <p:nvPr>
            <p:ph type="title"/>
          </p:nvPr>
        </p:nvSpPr>
        <p:spPr>
          <a:xfrm>
            <a:off x="-19359" y="44624"/>
            <a:ext cx="9163359" cy="1143000"/>
          </a:xfrm>
        </p:spPr>
        <p:txBody>
          <a:bodyPr/>
          <a:lstStyle/>
          <a:p>
            <a:r>
              <a:rPr lang="fa-IR" dirty="0" smtClean="0"/>
              <a:t>لایه کاملا متصل در </a:t>
            </a:r>
            <a:r>
              <a:rPr lang="en-US" sz="6000" dirty="0" err="1" smtClean="0"/>
              <a:t>Keras</a:t>
            </a:r>
            <a:endParaRPr lang="en-US" dirty="0"/>
          </a:p>
        </p:txBody>
      </p:sp>
      <p:sp>
        <p:nvSpPr>
          <p:cNvPr id="9" name="TextBox 8"/>
          <p:cNvSpPr txBox="1">
            <a:spLocks noChangeArrowheads="1"/>
          </p:cNvSpPr>
          <p:nvPr/>
        </p:nvSpPr>
        <p:spPr bwMode="auto">
          <a:xfrm>
            <a:off x="107504" y="3129232"/>
            <a:ext cx="8964488" cy="303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buNone/>
            </a:pPr>
            <a:r>
              <a:rPr lang="en-US" sz="2800" b="1" dirty="0" smtClean="0"/>
              <a:t>units</a:t>
            </a:r>
            <a:r>
              <a:rPr lang="en-US" sz="2800" dirty="0"/>
              <a:t>: Positive integer, dimensionality of the output </a:t>
            </a:r>
            <a:r>
              <a:rPr lang="en-US" sz="2800" dirty="0" smtClean="0"/>
              <a:t>space</a:t>
            </a:r>
          </a:p>
          <a:p>
            <a:pPr marL="0" indent="0">
              <a:buNone/>
            </a:pPr>
            <a:r>
              <a:rPr lang="en-US" sz="2800" b="1" dirty="0"/>
              <a:t>activation</a:t>
            </a:r>
            <a:r>
              <a:rPr lang="en-US" sz="2800" dirty="0"/>
              <a:t>: Activation function to </a:t>
            </a:r>
            <a:r>
              <a:rPr lang="en-US" sz="2800" dirty="0" smtClean="0"/>
              <a:t>use</a:t>
            </a:r>
          </a:p>
          <a:p>
            <a:pPr marL="0" indent="0">
              <a:buNone/>
            </a:pPr>
            <a:r>
              <a:rPr lang="en-US" sz="2800" b="1" dirty="0" err="1"/>
              <a:t>use_bias</a:t>
            </a:r>
            <a:r>
              <a:rPr lang="en-US" sz="2800" dirty="0"/>
              <a:t>: Boolean, whether the layer uses a bias </a:t>
            </a:r>
            <a:r>
              <a:rPr lang="en-US" sz="2800" dirty="0" smtClean="0"/>
              <a:t>vector</a:t>
            </a:r>
          </a:p>
          <a:p>
            <a:pPr marL="0" indent="0">
              <a:buNone/>
            </a:pPr>
            <a:r>
              <a:rPr lang="en-US" sz="2800" b="1" dirty="0" err="1"/>
              <a:t>kernel_initializer</a:t>
            </a:r>
            <a:r>
              <a:rPr lang="en-US" sz="2800" dirty="0"/>
              <a:t>: Initializer for the kernel weights </a:t>
            </a:r>
            <a:r>
              <a:rPr lang="en-US" sz="2800" dirty="0" smtClean="0"/>
              <a:t>matrix</a:t>
            </a:r>
          </a:p>
          <a:p>
            <a:pPr marL="0" indent="0">
              <a:buNone/>
            </a:pPr>
            <a:r>
              <a:rPr lang="en-US" sz="2800" b="1" dirty="0" err="1" smtClean="0"/>
              <a:t>bias_initializer</a:t>
            </a:r>
            <a:r>
              <a:rPr lang="en-US" sz="2800" dirty="0"/>
              <a:t>: Initializer for the bias </a:t>
            </a:r>
            <a:r>
              <a:rPr lang="en-US" sz="2800" dirty="0" smtClean="0"/>
              <a:t>vector</a:t>
            </a:r>
          </a:p>
          <a:p>
            <a:pPr marL="0" indent="0">
              <a:buNone/>
            </a:pPr>
            <a:endParaRPr lang="en-US" sz="2400" dirty="0"/>
          </a:p>
        </p:txBody>
      </p:sp>
    </p:spTree>
    <p:extLst>
      <p:ext uri="{BB962C8B-B14F-4D97-AF65-F5344CB8AC3E}">
        <p14:creationId xmlns:p14="http://schemas.microsoft.com/office/powerpoint/2010/main" val="93848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fad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fade">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359" y="3861048"/>
            <a:ext cx="9163359" cy="299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sp>
        <p:nvSpPr>
          <p:cNvPr id="2" name="Title 1"/>
          <p:cNvSpPr>
            <a:spLocks noGrp="1"/>
          </p:cNvSpPr>
          <p:nvPr>
            <p:ph type="title"/>
          </p:nvPr>
        </p:nvSpPr>
        <p:spPr/>
        <p:txBody>
          <a:bodyPr/>
          <a:lstStyle/>
          <a:p>
            <a:r>
              <a:rPr lang="fa-IR" sz="6000" dirty="0" smtClean="0"/>
              <a:t>شبکه کانولوشنی برای طبقه‏بندی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81</a:t>
            </a:fld>
            <a:endParaRPr lang="en-US" altLang="en-US"/>
          </a:p>
        </p:txBody>
      </p:sp>
      <p:pic>
        <p:nvPicPr>
          <p:cNvPr id="5" name="Picture 4"/>
          <p:cNvPicPr>
            <a:picLocks noChangeAspect="1"/>
          </p:cNvPicPr>
          <p:nvPr/>
        </p:nvPicPr>
        <p:blipFill>
          <a:blip r:embed="rId3"/>
          <a:stretch>
            <a:fillRect/>
          </a:stretch>
        </p:blipFill>
        <p:spPr>
          <a:xfrm>
            <a:off x="27711" y="4234415"/>
            <a:ext cx="5624409" cy="2506953"/>
          </a:xfrm>
          <a:prstGeom prst="rect">
            <a:avLst/>
          </a:prstGeom>
        </p:spPr>
      </p:pic>
      <p:pic>
        <p:nvPicPr>
          <p:cNvPr id="8" name="Picture 7"/>
          <p:cNvPicPr>
            <a:picLocks noChangeAspect="1"/>
          </p:cNvPicPr>
          <p:nvPr/>
        </p:nvPicPr>
        <p:blipFill>
          <a:blip r:embed="rId4"/>
          <a:stretch>
            <a:fillRect/>
          </a:stretch>
        </p:blipFill>
        <p:spPr>
          <a:xfrm>
            <a:off x="5652120" y="3974280"/>
            <a:ext cx="3219450" cy="2524125"/>
          </a:xfrm>
          <a:prstGeom prst="rect">
            <a:avLst/>
          </a:prstGeom>
        </p:spPr>
      </p:pic>
      <p:sp>
        <p:nvSpPr>
          <p:cNvPr id="9" name="TextBox 8"/>
          <p:cNvSpPr txBox="1">
            <a:spLocks noChangeArrowheads="1"/>
          </p:cNvSpPr>
          <p:nvPr/>
        </p:nvSpPr>
        <p:spPr bwMode="auto">
          <a:xfrm>
            <a:off x="74457" y="1400867"/>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لایه‏های کانولوشنی برای استخراج و یادگیری ویژگی مناسب هستند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سپس، می‏توان طبقه‏بندی را با لایه‏های کاملا متصل انجام داد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110841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5496" y="3192025"/>
            <a:ext cx="9108504" cy="3621351"/>
          </a:xfrm>
          <a:prstGeom prst="rect">
            <a:avLst/>
          </a:prstGeom>
        </p:spPr>
      </p:pic>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82</a:t>
            </a:fld>
            <a:endParaRPr lang="en-US" altLang="en-US"/>
          </a:p>
        </p:txBody>
      </p:sp>
      <p:sp>
        <p:nvSpPr>
          <p:cNvPr id="4" name="Title 1"/>
          <p:cNvSpPr>
            <a:spLocks noGrp="1"/>
          </p:cNvSpPr>
          <p:nvPr>
            <p:ph type="title"/>
          </p:nvPr>
        </p:nvSpPr>
        <p:spPr>
          <a:xfrm>
            <a:off x="-19359" y="44624"/>
            <a:ext cx="9163359" cy="1143000"/>
          </a:xfrm>
        </p:spPr>
        <p:txBody>
          <a:bodyPr/>
          <a:lstStyle/>
          <a:p>
            <a:r>
              <a:rPr lang="fa-IR" dirty="0" smtClean="0"/>
              <a:t>مثال</a:t>
            </a:r>
            <a:endParaRPr lang="en-US" dirty="0"/>
          </a:p>
        </p:txBody>
      </p:sp>
      <p:pic>
        <p:nvPicPr>
          <p:cNvPr id="7" name="Picture 6"/>
          <p:cNvPicPr>
            <a:picLocks noChangeAspect="1"/>
          </p:cNvPicPr>
          <p:nvPr/>
        </p:nvPicPr>
        <p:blipFill>
          <a:blip r:embed="rId3"/>
          <a:stretch>
            <a:fillRect/>
          </a:stretch>
        </p:blipFill>
        <p:spPr>
          <a:xfrm>
            <a:off x="35496" y="2492896"/>
            <a:ext cx="7705725" cy="523875"/>
          </a:xfrm>
          <a:prstGeom prst="rect">
            <a:avLst/>
          </a:prstGeom>
        </p:spPr>
      </p:pic>
      <p:pic>
        <p:nvPicPr>
          <p:cNvPr id="2" name="Picture 1"/>
          <p:cNvPicPr>
            <a:picLocks noChangeAspect="1"/>
          </p:cNvPicPr>
          <p:nvPr/>
        </p:nvPicPr>
        <p:blipFill>
          <a:blip r:embed="rId4"/>
          <a:stretch>
            <a:fillRect/>
          </a:stretch>
        </p:blipFill>
        <p:spPr>
          <a:xfrm>
            <a:off x="35496" y="1631928"/>
            <a:ext cx="2047619" cy="685714"/>
          </a:xfrm>
          <a:prstGeom prst="rect">
            <a:avLst/>
          </a:prstGeom>
        </p:spPr>
      </p:pic>
    </p:spTree>
    <p:extLst>
      <p:ext uri="{BB962C8B-B14F-4D97-AF65-F5344CB8AC3E}">
        <p14:creationId xmlns:p14="http://schemas.microsoft.com/office/powerpoint/2010/main" val="66177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83</a:t>
            </a:fld>
            <a:endParaRPr lang="en-US" altLang="en-US"/>
          </a:p>
        </p:txBody>
      </p:sp>
      <p:pic>
        <p:nvPicPr>
          <p:cNvPr id="4" name="Picture 3"/>
          <p:cNvPicPr>
            <a:picLocks noChangeAspect="1"/>
          </p:cNvPicPr>
          <p:nvPr/>
        </p:nvPicPr>
        <p:blipFill>
          <a:blip r:embed="rId2"/>
          <a:stretch>
            <a:fillRect/>
          </a:stretch>
        </p:blipFill>
        <p:spPr>
          <a:xfrm>
            <a:off x="323528" y="1412776"/>
            <a:ext cx="2085975" cy="333375"/>
          </a:xfrm>
          <a:prstGeom prst="rect">
            <a:avLst/>
          </a:prstGeom>
        </p:spPr>
      </p:pic>
      <p:pic>
        <p:nvPicPr>
          <p:cNvPr id="6" name="Picture 5"/>
          <p:cNvPicPr>
            <a:picLocks noChangeAspect="1"/>
          </p:cNvPicPr>
          <p:nvPr/>
        </p:nvPicPr>
        <p:blipFill>
          <a:blip r:embed="rId3"/>
          <a:stretch>
            <a:fillRect/>
          </a:stretch>
        </p:blipFill>
        <p:spPr>
          <a:xfrm>
            <a:off x="323528" y="1971303"/>
            <a:ext cx="5832648" cy="4833842"/>
          </a:xfrm>
          <a:prstGeom prst="rect">
            <a:avLst/>
          </a:prstGeom>
        </p:spPr>
      </p:pic>
    </p:spTree>
    <p:extLst>
      <p:ext uri="{BB962C8B-B14F-4D97-AF65-F5344CB8AC3E}">
        <p14:creationId xmlns:p14="http://schemas.microsoft.com/office/powerpoint/2010/main" val="935637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84</a:t>
            </a:fld>
            <a:endParaRPr lang="en-US" altLang="en-US"/>
          </a:p>
        </p:txBody>
      </p:sp>
      <p:pic>
        <p:nvPicPr>
          <p:cNvPr id="5" name="Picture 4"/>
          <p:cNvPicPr>
            <a:picLocks noChangeAspect="1"/>
          </p:cNvPicPr>
          <p:nvPr/>
        </p:nvPicPr>
        <p:blipFill>
          <a:blip r:embed="rId2"/>
          <a:stretch>
            <a:fillRect/>
          </a:stretch>
        </p:blipFill>
        <p:spPr>
          <a:xfrm>
            <a:off x="35496" y="3192025"/>
            <a:ext cx="9108504" cy="3621351"/>
          </a:xfrm>
          <a:prstGeom prst="rect">
            <a:avLst/>
          </a:prstGeom>
        </p:spPr>
      </p:pic>
      <p:pic>
        <p:nvPicPr>
          <p:cNvPr id="4" name="Picture 3"/>
          <p:cNvPicPr>
            <a:picLocks noChangeAspect="1"/>
          </p:cNvPicPr>
          <p:nvPr/>
        </p:nvPicPr>
        <p:blipFill rotWithShape="1">
          <a:blip r:embed="rId3"/>
          <a:srcRect r="-1560"/>
          <a:stretch/>
        </p:blipFill>
        <p:spPr>
          <a:xfrm>
            <a:off x="20032" y="3879889"/>
            <a:ext cx="9160480" cy="2958560"/>
          </a:xfrm>
          <a:prstGeom prst="rect">
            <a:avLst/>
          </a:prstGeom>
        </p:spPr>
      </p:pic>
      <p:sp>
        <p:nvSpPr>
          <p:cNvPr id="6" name="TextBox 5"/>
          <p:cNvSpPr txBox="1">
            <a:spLocks noChangeArrowheads="1"/>
          </p:cNvSpPr>
          <p:nvPr/>
        </p:nvSpPr>
        <p:spPr bwMode="auto">
          <a:xfrm>
            <a:off x="74457" y="1389330"/>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می‏توان در کانولوشن‏ها از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zero-padding</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استفاده کرد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4093479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2715"/>
          <a:stretch/>
        </p:blipFill>
        <p:spPr>
          <a:xfrm>
            <a:off x="3209427" y="2182787"/>
            <a:ext cx="5832648" cy="4702597"/>
          </a:xfrm>
          <a:prstGeom prst="rect">
            <a:avLst/>
          </a:prstGeom>
        </p:spPr>
      </p:pic>
      <p:sp>
        <p:nvSpPr>
          <p:cNvPr id="2" name="Title 1"/>
          <p:cNvSpPr>
            <a:spLocks noGrp="1"/>
          </p:cNvSpPr>
          <p:nvPr>
            <p:ph type="title"/>
          </p:nvPr>
        </p:nvSpPr>
        <p:spPr/>
        <p:txBody>
          <a:bodyPr/>
          <a:lstStyle/>
          <a:p>
            <a:r>
              <a:rPr lang="fa-IR" dirty="0"/>
              <a:t>مثال</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85</a:t>
            </a:fld>
            <a:endParaRPr lang="en-US" altLang="en-US"/>
          </a:p>
        </p:txBody>
      </p:sp>
      <p:pic>
        <p:nvPicPr>
          <p:cNvPr id="4" name="Picture 3"/>
          <p:cNvPicPr>
            <a:picLocks noChangeAspect="1"/>
          </p:cNvPicPr>
          <p:nvPr/>
        </p:nvPicPr>
        <p:blipFill>
          <a:blip r:embed="rId3"/>
          <a:stretch>
            <a:fillRect/>
          </a:stretch>
        </p:blipFill>
        <p:spPr>
          <a:xfrm>
            <a:off x="27296" y="1484784"/>
            <a:ext cx="5714286" cy="4723809"/>
          </a:xfrm>
          <a:prstGeom prst="rect">
            <a:avLst/>
          </a:prstGeom>
        </p:spPr>
      </p:pic>
    </p:spTree>
    <p:extLst>
      <p:ext uri="{BB962C8B-B14F-4D97-AF65-F5344CB8AC3E}">
        <p14:creationId xmlns:p14="http://schemas.microsoft.com/office/powerpoint/2010/main" val="417124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5"/>
                                        </p:tgtEl>
                                        <p:attrNameLst>
                                          <p:attrName>style.opacity</p:attrName>
                                        </p:attrNameLst>
                                      </p:cBhvr>
                                      <p:to>
                                        <p:strVal val="0.5"/>
                                      </p:to>
                                    </p:set>
                                    <p:animEffect filter="image" prLst="opacity: 0.5">
                                      <p:cBhvr rctx="IE">
                                        <p:cTn id="12" dur="indefinite"/>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مثال</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86</a:t>
            </a:fld>
            <a:endParaRPr lang="en-US" alt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625" t="18500" r="6688" b="3801"/>
          <a:stretch/>
        </p:blipFill>
        <p:spPr>
          <a:xfrm>
            <a:off x="781900" y="1465240"/>
            <a:ext cx="7560840" cy="5328592"/>
          </a:xfrm>
          <a:prstGeom prst="rect">
            <a:avLst/>
          </a:prstGeom>
        </p:spPr>
      </p:pic>
    </p:spTree>
    <p:extLst>
      <p:ext uri="{BB962C8B-B14F-4D97-AF65-F5344CB8AC3E}">
        <p14:creationId xmlns:p14="http://schemas.microsoft.com/office/powerpoint/2010/main" val="41461731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لایه </a:t>
            </a:r>
            <a:r>
              <a:rPr lang="en-US" sz="6000" dirty="0" smtClean="0"/>
              <a:t>Pooling</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87</a:t>
            </a:fld>
            <a:endParaRPr lang="en-US" altLang="en-US"/>
          </a:p>
        </p:txBody>
      </p:sp>
      <p:sp>
        <p:nvSpPr>
          <p:cNvPr id="4" name="TextBox 3"/>
          <p:cNvSpPr txBox="1">
            <a:spLocks noChangeArrowheads="1"/>
          </p:cNvSpPr>
          <p:nvPr/>
        </p:nvSpPr>
        <p:spPr bwMode="auto">
          <a:xfrm>
            <a:off x="74457" y="1370031"/>
            <a:ext cx="897572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لایه </a:t>
            </a:r>
            <a:r>
              <a:rPr lang="en-US" altLang="en-US" sz="2800" dirty="0" smtClean="0">
                <a:latin typeface="Cambria Math" panose="02040503050406030204" pitchFamily="18" charset="0"/>
                <a:ea typeface="Cambria Math" panose="02040503050406030204" pitchFamily="18" charset="0"/>
                <a:cs typeface="B Nazanin" panose="00000400000000000000" pitchFamily="2" charset="-78"/>
              </a:rPr>
              <a:t>Pooling</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در خروجی لایه‏های کانولوشنی قرار می‏گیرد و پیکسل‏های همسایه را با یکدیگر ترکیب می‏کند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یکی از دستاوردهای اصلی لایه </a:t>
            </a:r>
            <a:r>
              <a:rPr lang="en-US" altLang="en-US" sz="2800" dirty="0" smtClean="0">
                <a:latin typeface="Cambria Math" panose="02040503050406030204" pitchFamily="18" charset="0"/>
                <a:ea typeface="Cambria Math" panose="02040503050406030204" pitchFamily="18" charset="0"/>
                <a:cs typeface="B Nazanin" panose="00000400000000000000" pitchFamily="2" charset="-78"/>
              </a:rPr>
              <a:t>Pooling</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کاهش ابعاد نورون‏ها و کاهش تعداد پارامترهای شبکه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لایه </a:t>
            </a:r>
            <a:r>
              <a:rPr lang="en-US" altLang="en-US" sz="2800" dirty="0" smtClean="0">
                <a:latin typeface="Cambria Math" panose="02040503050406030204" pitchFamily="18" charset="0"/>
                <a:ea typeface="Cambria Math" panose="02040503050406030204" pitchFamily="18" charset="0"/>
                <a:cs typeface="B Nazanin" panose="00000400000000000000" pitchFamily="2" charset="-78"/>
              </a:rPr>
              <a:t>Pooling</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بر روی هر نقشه فعالیت به صورت جداگانه اعمال می‏شود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میانگین و ماکزیمم</a:t>
            </a:r>
          </a:p>
          <a:p>
            <a:pPr marL="0" indent="0" algn="just" rtl="1">
              <a:lnSpc>
                <a:spcPct val="125000"/>
              </a:lnSpc>
              <a:spcBef>
                <a:spcPct val="0"/>
              </a:spcBef>
              <a:buNone/>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متداول هستند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199870" y="4876800"/>
            <a:ext cx="4362450" cy="1781175"/>
          </a:xfrm>
          <a:prstGeom prst="rect">
            <a:avLst/>
          </a:prstGeom>
        </p:spPr>
      </p:pic>
    </p:spTree>
    <p:extLst>
      <p:ext uri="{BB962C8B-B14F-4D97-AF65-F5344CB8AC3E}">
        <p14:creationId xmlns:p14="http://schemas.microsoft.com/office/powerpoint/2010/main" val="252536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fade">
                                      <p:cBhvr>
                                        <p:cTn id="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لایه </a:t>
            </a:r>
            <a:r>
              <a:rPr lang="en-US" sz="6000" dirty="0"/>
              <a:t>Pooling</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88</a:t>
            </a:fld>
            <a:endParaRPr lang="en-US" altLang="en-US"/>
          </a:p>
        </p:txBody>
      </p:sp>
      <p:sp>
        <p:nvSpPr>
          <p:cNvPr id="5" name="Rectangle 4"/>
          <p:cNvSpPr/>
          <p:nvPr/>
        </p:nvSpPr>
        <p:spPr>
          <a:xfrm>
            <a:off x="-19359" y="2924944"/>
            <a:ext cx="9163359" cy="3933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6600"/>
              </a:solidFill>
            </a:endParaRPr>
          </a:p>
        </p:txBody>
      </p:sp>
      <p:pic>
        <p:nvPicPr>
          <p:cNvPr id="6" name="Picture 5"/>
          <p:cNvPicPr>
            <a:picLocks noChangeAspect="1"/>
          </p:cNvPicPr>
          <p:nvPr/>
        </p:nvPicPr>
        <p:blipFill rotWithShape="1">
          <a:blip r:embed="rId2"/>
          <a:srcRect l="18339" b="15593"/>
          <a:stretch/>
        </p:blipFill>
        <p:spPr>
          <a:xfrm>
            <a:off x="539552" y="3140968"/>
            <a:ext cx="2885703" cy="3312368"/>
          </a:xfrm>
          <a:prstGeom prst="rect">
            <a:avLst/>
          </a:prstGeom>
        </p:spPr>
      </p:pic>
      <p:pic>
        <p:nvPicPr>
          <p:cNvPr id="7" name="Picture 6"/>
          <p:cNvPicPr>
            <a:picLocks noChangeAspect="1"/>
          </p:cNvPicPr>
          <p:nvPr/>
        </p:nvPicPr>
        <p:blipFill>
          <a:blip r:embed="rId3"/>
          <a:stretch>
            <a:fillRect/>
          </a:stretch>
        </p:blipFill>
        <p:spPr>
          <a:xfrm>
            <a:off x="3806924" y="4410459"/>
            <a:ext cx="2781300" cy="962025"/>
          </a:xfrm>
          <a:prstGeom prst="rect">
            <a:avLst/>
          </a:prstGeom>
        </p:spPr>
      </p:pic>
      <p:pic>
        <p:nvPicPr>
          <p:cNvPr id="8" name="Picture 7"/>
          <p:cNvPicPr>
            <a:picLocks noChangeAspect="1"/>
          </p:cNvPicPr>
          <p:nvPr/>
        </p:nvPicPr>
        <p:blipFill>
          <a:blip r:embed="rId4"/>
          <a:stretch>
            <a:fillRect/>
          </a:stretch>
        </p:blipFill>
        <p:spPr>
          <a:xfrm>
            <a:off x="7142234" y="4177096"/>
            <a:ext cx="1409700" cy="1428750"/>
          </a:xfrm>
          <a:prstGeom prst="rect">
            <a:avLst/>
          </a:prstGeom>
        </p:spPr>
      </p:pic>
    </p:spTree>
    <p:extLst>
      <p:ext uri="{BB962C8B-B14F-4D97-AF65-F5344CB8AC3E}">
        <p14:creationId xmlns:p14="http://schemas.microsoft.com/office/powerpoint/2010/main" val="1490788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لایه </a:t>
            </a:r>
            <a:r>
              <a:rPr lang="en-US" sz="6000" dirty="0"/>
              <a:t>Pooling</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89</a:t>
            </a:fld>
            <a:endParaRPr lang="en-US" altLang="en-US"/>
          </a:p>
        </p:txBody>
      </p:sp>
      <mc:AlternateContent xmlns:mc="http://schemas.openxmlformats.org/markup-compatibility/2006" xmlns:a14="http://schemas.microsoft.com/office/drawing/2010/main">
        <mc:Choice Requires="a14">
          <p:sp>
            <p:nvSpPr>
              <p:cNvPr id="4" name="TextBox 3"/>
              <p:cNvSpPr txBox="1">
                <a:spLocks noChangeArrowheads="1"/>
              </p:cNvSpPr>
              <p:nvPr/>
            </p:nvSpPr>
            <p:spPr bwMode="auto">
              <a:xfrm>
                <a:off x="74457" y="1372810"/>
                <a:ext cx="8975725" cy="52851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ورودی یک حجم با ابعاد </a:t>
                </a:r>
                <a14:m>
                  <m:oMath xmlns:m="http://schemas.openxmlformats.org/officeDocument/2006/math">
                    <m:sSub>
                      <m:sSubPr>
                        <m:ctrlPr>
                          <a:rPr lang="fa-IR" altLang="en-US" i="1" smtClean="0">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sub>
                    </m:sSub>
                    <m:r>
                      <a:rPr lang="fa-IR" altLang="en-US" i="1" smtClean="0">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oMath>
                </a14:m>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است</a:t>
                </a:r>
              </a:p>
              <a:p>
                <a:pPr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ابرپارامترهای لایه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Pooling</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عبارتند از:</a:t>
                </a:r>
              </a:p>
              <a:p>
                <a:pPr lvl="1"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نحوه ادغام</a:t>
                </a:r>
              </a:p>
              <a:p>
                <a:pPr lvl="1"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اندازه فیلترها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𝐹</m:t>
                    </m:r>
                  </m:oMath>
                </a14:m>
                <a:endParaRPr lang="en-US" altLang="en-US" b="0"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اندازه گام </a:t>
                </a:r>
                <a14:m>
                  <m:oMath xmlns:m="http://schemas.openxmlformats.org/officeDocument/2006/math">
                    <m:r>
                      <a:rPr lang="en-US" altLang="en-US" b="0" i="1" smtClean="0">
                        <a:latin typeface="Cambria Math" panose="02040503050406030204" pitchFamily="18" charset="0"/>
                        <a:ea typeface="Cambria Math" panose="02040503050406030204" pitchFamily="18" charset="0"/>
                        <a:cs typeface="B Nazanin" panose="00000400000000000000" pitchFamily="2" charset="-78"/>
                      </a:rPr>
                      <m:t>𝑆</m:t>
                    </m:r>
                  </m:oMath>
                </a14:m>
                <a:endParaRPr lang="fa-IR" altLang="en-US"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خروجی </a:t>
                </a:r>
                <a:r>
                  <a:rPr lang="fa-IR" altLang="en-US" dirty="0">
                    <a:latin typeface="Cambria Math" panose="02040503050406030204" pitchFamily="18" charset="0"/>
                    <a:ea typeface="Cambria Math" panose="02040503050406030204" pitchFamily="18" charset="0"/>
                    <a:cs typeface="B Nazanin" panose="00000400000000000000" pitchFamily="2" charset="-78"/>
                  </a:rPr>
                  <a:t>یک حجم با ابعاد </a:t>
                </a: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r>
                      <a:rPr lang="fa-IR"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2</m:t>
                        </m:r>
                      </m:sub>
                    </m:sSub>
                  </m:oMath>
                </a14:m>
                <a:r>
                  <a:rPr lang="fa-IR" altLang="en-US" dirty="0">
                    <a:latin typeface="Cambria Math" panose="02040503050406030204" pitchFamily="18" charset="0"/>
                    <a:ea typeface="Cambria Math" panose="02040503050406030204" pitchFamily="18" charset="0"/>
                    <a:cs typeface="B Nazanin" panose="00000400000000000000" pitchFamily="2" charset="-78"/>
                  </a:rPr>
                  <a:t>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است</a:t>
                </a:r>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14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f>
                      <m:fPr>
                        <m:type m:val="lin"/>
                        <m:ctrlPr>
                          <a:rPr lang="en-US" altLang="en-US" i="1">
                            <a:latin typeface="Cambria Math" panose="02040503050406030204" pitchFamily="18" charset="0"/>
                            <a:ea typeface="Cambria Math" panose="02040503050406030204" pitchFamily="18" charset="0"/>
                            <a:cs typeface="B Nazanin" panose="00000400000000000000" pitchFamily="2" charset="-78"/>
                          </a:rPr>
                        </m:ctrlPr>
                      </m:fPr>
                      <m:num>
                        <m:d>
                          <m:dPr>
                            <m:ctrlPr>
                              <a:rPr lang="en-US" altLang="en-US" i="1">
                                <a:latin typeface="Cambria Math" panose="02040503050406030204" pitchFamily="18" charset="0"/>
                                <a:ea typeface="Cambria Math" panose="02040503050406030204" pitchFamily="18" charset="0"/>
                                <a:cs typeface="B Nazanin" panose="00000400000000000000" pitchFamily="2" charset="-78"/>
                              </a:rPr>
                            </m:ctrlPr>
                          </m:dPr>
                          <m:e>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𝑊</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𝐹</m:t>
                            </m:r>
                          </m:e>
                        </m:d>
                      </m:num>
                      <m:den>
                        <m:r>
                          <a:rPr lang="en-US" altLang="en-US" i="1">
                            <a:latin typeface="Cambria Math" panose="02040503050406030204" pitchFamily="18" charset="0"/>
                            <a:ea typeface="Cambria Math" panose="02040503050406030204" pitchFamily="18" charset="0"/>
                            <a:cs typeface="B Nazanin" panose="00000400000000000000" pitchFamily="2" charset="-78"/>
                          </a:rPr>
                          <m:t>𝑆</m:t>
                        </m:r>
                      </m:den>
                    </m:f>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1</m:t>
                    </m:r>
                  </m:oMath>
                </a14:m>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14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f>
                      <m:fPr>
                        <m:type m:val="lin"/>
                        <m:ctrlPr>
                          <a:rPr lang="en-US" altLang="en-US" i="1">
                            <a:latin typeface="Cambria Math" panose="02040503050406030204" pitchFamily="18" charset="0"/>
                            <a:ea typeface="Cambria Math" panose="02040503050406030204" pitchFamily="18" charset="0"/>
                            <a:cs typeface="B Nazanin" panose="00000400000000000000" pitchFamily="2" charset="-78"/>
                          </a:rPr>
                        </m:ctrlPr>
                      </m:fPr>
                      <m:num>
                        <m:d>
                          <m:dPr>
                            <m:ctrlPr>
                              <a:rPr lang="en-US" altLang="en-US" i="1">
                                <a:latin typeface="Cambria Math" panose="02040503050406030204" pitchFamily="18" charset="0"/>
                                <a:ea typeface="Cambria Math" panose="02040503050406030204" pitchFamily="18" charset="0"/>
                                <a:cs typeface="B Nazanin" panose="00000400000000000000" pitchFamily="2" charset="-78"/>
                              </a:rPr>
                            </m:ctrlPr>
                          </m:dPr>
                          <m:e>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𝐻</m:t>
                                </m:r>
                              </m:e>
                              <m:sub>
                                <m:r>
                                  <a:rPr lang="en-US" altLang="en-US" i="1">
                                    <a:latin typeface="Cambria Math" panose="02040503050406030204" pitchFamily="18" charset="0"/>
                                    <a:ea typeface="Cambria Math" panose="02040503050406030204" pitchFamily="18" charset="0"/>
                                    <a:cs typeface="B Nazanin" panose="00000400000000000000" pitchFamily="2" charset="-78"/>
                                  </a:rPr>
                                  <m:t>1</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𝐹</m:t>
                            </m:r>
                          </m:e>
                        </m:d>
                      </m:num>
                      <m:den>
                        <m:r>
                          <a:rPr lang="en-US" altLang="en-US" i="1">
                            <a:latin typeface="Cambria Math" panose="02040503050406030204" pitchFamily="18" charset="0"/>
                            <a:ea typeface="Cambria Math" panose="02040503050406030204" pitchFamily="18" charset="0"/>
                            <a:cs typeface="B Nazanin" panose="00000400000000000000" pitchFamily="2" charset="-78"/>
                          </a:rPr>
                          <m:t>𝑆</m:t>
                        </m:r>
                      </m:den>
                    </m:f>
                    <m:r>
                      <a:rPr lang="en-US" altLang="en-US" i="1">
                        <a:latin typeface="Cambria Math" panose="02040503050406030204" pitchFamily="18" charset="0"/>
                        <a:ea typeface="Cambria Math" panose="02040503050406030204" pitchFamily="18" charset="0"/>
                        <a:cs typeface="B Nazanin" panose="00000400000000000000" pitchFamily="2" charset="-78"/>
                      </a:rPr>
                      <m:t>+</m:t>
                    </m:r>
                    <m:r>
                      <a:rPr lang="en-US" altLang="en-US" i="1">
                        <a:latin typeface="Cambria Math" panose="02040503050406030204" pitchFamily="18" charset="0"/>
                        <a:ea typeface="Cambria Math" panose="02040503050406030204" pitchFamily="18" charset="0"/>
                        <a:cs typeface="B Nazanin" panose="00000400000000000000" pitchFamily="2" charset="-78"/>
                      </a:rPr>
                      <m:t>1</m:t>
                    </m:r>
                  </m:oMath>
                </a14:m>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a:p>
                <a:pPr lvl="1" algn="just" rtl="1">
                  <a:lnSpc>
                    <a:spcPct val="114000"/>
                  </a:lnSpc>
                  <a:spcBef>
                    <a:spcPct val="0"/>
                  </a:spcBef>
                </a:pPr>
                <a14:m>
                  <m:oMath xmlns:m="http://schemas.openxmlformats.org/officeDocument/2006/math">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i="1">
                            <a:latin typeface="Cambria Math" panose="02040503050406030204" pitchFamily="18" charset="0"/>
                            <a:ea typeface="Cambria Math" panose="02040503050406030204" pitchFamily="18" charset="0"/>
                            <a:cs typeface="B Nazanin" panose="00000400000000000000" pitchFamily="2" charset="-78"/>
                          </a:rPr>
                          <m:t>2</m:t>
                        </m:r>
                      </m:sub>
                    </m:sSub>
                    <m:r>
                      <a:rPr lang="en-US" altLang="en-US" i="1">
                        <a:latin typeface="Cambria Math" panose="02040503050406030204" pitchFamily="18" charset="0"/>
                        <a:ea typeface="Cambria Math" panose="02040503050406030204" pitchFamily="18" charset="0"/>
                        <a:cs typeface="B Nazanin" panose="00000400000000000000" pitchFamily="2" charset="-78"/>
                      </a:rPr>
                      <m:t>=</m:t>
                    </m:r>
                    <m:sSub>
                      <m:sSubPr>
                        <m:ctrlPr>
                          <a:rPr lang="fa-IR" altLang="en-US" i="1">
                            <a:latin typeface="Cambria Math" panose="02040503050406030204" pitchFamily="18" charset="0"/>
                            <a:ea typeface="Cambria Math" panose="02040503050406030204" pitchFamily="18" charset="0"/>
                            <a:cs typeface="B Nazanin" panose="00000400000000000000" pitchFamily="2" charset="-78"/>
                          </a:rPr>
                        </m:ctrlPr>
                      </m:sSubPr>
                      <m:e>
                        <m:r>
                          <a:rPr lang="en-US" altLang="en-US" i="1">
                            <a:latin typeface="Cambria Math" panose="02040503050406030204" pitchFamily="18" charset="0"/>
                            <a:ea typeface="Cambria Math" panose="02040503050406030204" pitchFamily="18" charset="0"/>
                            <a:cs typeface="B Nazanin" panose="00000400000000000000" pitchFamily="2" charset="-78"/>
                          </a:rPr>
                          <m:t>𝐷</m:t>
                        </m:r>
                      </m:e>
                      <m:sub>
                        <m:r>
                          <a:rPr lang="en-US" altLang="en-US" b="0" i="1" smtClean="0">
                            <a:latin typeface="Cambria Math" panose="02040503050406030204" pitchFamily="18" charset="0"/>
                            <a:ea typeface="Cambria Math" panose="02040503050406030204" pitchFamily="18" charset="0"/>
                            <a:cs typeface="B Nazanin" panose="00000400000000000000" pitchFamily="2" charset="-78"/>
                          </a:rPr>
                          <m:t>1</m:t>
                        </m:r>
                      </m:sub>
                    </m:sSub>
                  </m:oMath>
                </a14:m>
                <a:endParaRPr lang="en-US" altLang="en-US" dirty="0" smtClean="0">
                  <a:latin typeface="Cambria Math" panose="02040503050406030204" pitchFamily="18" charset="0"/>
                  <a:ea typeface="Cambria Math" panose="02040503050406030204" pitchFamily="18" charset="0"/>
                  <a:cs typeface="B Nazanin" panose="00000400000000000000" pitchFamily="2" charset="-78"/>
                </a:endParaRPr>
              </a:p>
              <a:p>
                <a:pPr algn="just" rtl="1">
                  <a:lnSpc>
                    <a:spcPct val="114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پارمتر</a:t>
                </a:r>
                <a:r>
                  <a:rPr lang="fa-IR" altLang="en-US" dirty="0">
                    <a:latin typeface="Cambria Math" panose="02040503050406030204" pitchFamily="18" charset="0"/>
                    <a:ea typeface="Cambria Math" panose="02040503050406030204" pitchFamily="18" charset="0"/>
                    <a:cs typeface="B Nazanin" panose="00000400000000000000" pitchFamily="2" charset="-78"/>
                  </a:rPr>
                  <a:t> </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ندارد</a:t>
                </a:r>
                <a:endParaRPr lang="fa-IR" altLang="en-US" dirty="0">
                  <a:latin typeface="Cambria Math" panose="02040503050406030204" pitchFamily="18" charset="0"/>
                  <a:ea typeface="Cambria Math" panose="02040503050406030204" pitchFamily="18" charset="0"/>
                  <a:cs typeface="B Nazanin" panose="00000400000000000000" pitchFamily="2" charset="-78"/>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74457" y="1372810"/>
                <a:ext cx="8975725" cy="5285165"/>
              </a:xfrm>
              <a:prstGeom prst="rect">
                <a:avLst/>
              </a:prstGeom>
              <a:blipFill>
                <a:blip r:embed="rId3"/>
                <a:stretch>
                  <a:fillRect t="-692" r="-1561" b="-27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41232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نزدیکترین همسایه</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a:t>
            </a:fld>
            <a:endParaRPr lang="en-US" altLang="en-US"/>
          </a:p>
        </p:txBody>
      </p:sp>
      <p:cxnSp>
        <p:nvCxnSpPr>
          <p:cNvPr id="5" name="Straight Arrow Connector 4"/>
          <p:cNvCxnSpPr/>
          <p:nvPr/>
        </p:nvCxnSpPr>
        <p:spPr>
          <a:xfrm>
            <a:off x="179512" y="6127982"/>
            <a:ext cx="38164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rot="16200000">
            <a:off x="-1152636" y="4761148"/>
            <a:ext cx="381642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tretch>
            <a:fillRect/>
          </a:stretch>
        </p:blipFill>
        <p:spPr>
          <a:xfrm>
            <a:off x="1643887" y="5541693"/>
            <a:ext cx="438150" cy="476250"/>
          </a:xfrm>
          <a:prstGeom prst="rect">
            <a:avLst/>
          </a:prstGeom>
        </p:spPr>
      </p:pic>
      <p:pic>
        <p:nvPicPr>
          <p:cNvPr id="8" name="Picture 7"/>
          <p:cNvPicPr>
            <a:picLocks noChangeAspect="1"/>
          </p:cNvPicPr>
          <p:nvPr/>
        </p:nvPicPr>
        <p:blipFill>
          <a:blip r:embed="rId3"/>
          <a:stretch>
            <a:fillRect/>
          </a:stretch>
        </p:blipFill>
        <p:spPr>
          <a:xfrm>
            <a:off x="961720" y="5240796"/>
            <a:ext cx="514350" cy="457200"/>
          </a:xfrm>
          <a:prstGeom prst="rect">
            <a:avLst/>
          </a:prstGeom>
        </p:spPr>
      </p:pic>
      <p:pic>
        <p:nvPicPr>
          <p:cNvPr id="12" name="Picture 11"/>
          <p:cNvPicPr>
            <a:picLocks noChangeAspect="1"/>
          </p:cNvPicPr>
          <p:nvPr/>
        </p:nvPicPr>
        <p:blipFill>
          <a:blip r:embed="rId4"/>
          <a:stretch>
            <a:fillRect/>
          </a:stretch>
        </p:blipFill>
        <p:spPr>
          <a:xfrm>
            <a:off x="1629599" y="4785388"/>
            <a:ext cx="447675" cy="590550"/>
          </a:xfrm>
          <a:prstGeom prst="rect">
            <a:avLst/>
          </a:prstGeom>
        </p:spPr>
      </p:pic>
      <p:pic>
        <p:nvPicPr>
          <p:cNvPr id="13" name="Picture 12"/>
          <p:cNvPicPr>
            <a:picLocks noChangeAspect="1"/>
          </p:cNvPicPr>
          <p:nvPr/>
        </p:nvPicPr>
        <p:blipFill>
          <a:blip r:embed="rId5"/>
          <a:stretch>
            <a:fillRect/>
          </a:stretch>
        </p:blipFill>
        <p:spPr>
          <a:xfrm>
            <a:off x="2951295" y="3681231"/>
            <a:ext cx="390525" cy="381000"/>
          </a:xfrm>
          <a:prstGeom prst="rect">
            <a:avLst/>
          </a:prstGeom>
        </p:spPr>
      </p:pic>
      <p:pic>
        <p:nvPicPr>
          <p:cNvPr id="14" name="Picture 13"/>
          <p:cNvPicPr>
            <a:picLocks noChangeAspect="1"/>
          </p:cNvPicPr>
          <p:nvPr/>
        </p:nvPicPr>
        <p:blipFill>
          <a:blip r:embed="rId6"/>
          <a:stretch>
            <a:fillRect/>
          </a:stretch>
        </p:blipFill>
        <p:spPr>
          <a:xfrm>
            <a:off x="2619445" y="3241703"/>
            <a:ext cx="314325" cy="381000"/>
          </a:xfrm>
          <a:prstGeom prst="rect">
            <a:avLst/>
          </a:prstGeom>
        </p:spPr>
      </p:pic>
      <p:pic>
        <p:nvPicPr>
          <p:cNvPr id="15" name="Picture 14"/>
          <p:cNvPicPr>
            <a:picLocks noChangeAspect="1"/>
          </p:cNvPicPr>
          <p:nvPr/>
        </p:nvPicPr>
        <p:blipFill>
          <a:blip r:embed="rId7"/>
          <a:stretch>
            <a:fillRect/>
          </a:stretch>
        </p:blipFill>
        <p:spPr>
          <a:xfrm>
            <a:off x="3118216" y="3205775"/>
            <a:ext cx="409575" cy="352425"/>
          </a:xfrm>
          <a:prstGeom prst="rect">
            <a:avLst/>
          </a:prstGeom>
        </p:spPr>
      </p:pic>
      <p:pic>
        <p:nvPicPr>
          <p:cNvPr id="16" name="Picture 15"/>
          <p:cNvPicPr>
            <a:picLocks noChangeAspect="1"/>
          </p:cNvPicPr>
          <p:nvPr/>
        </p:nvPicPr>
        <p:blipFill>
          <a:blip r:embed="rId8"/>
          <a:stretch>
            <a:fillRect/>
          </a:stretch>
        </p:blipFill>
        <p:spPr>
          <a:xfrm>
            <a:off x="2171708" y="3471816"/>
            <a:ext cx="333375" cy="457200"/>
          </a:xfrm>
          <a:prstGeom prst="rect">
            <a:avLst/>
          </a:prstGeom>
        </p:spPr>
      </p:pic>
      <p:sp>
        <p:nvSpPr>
          <p:cNvPr id="17" name="Oval 16"/>
          <p:cNvSpPr>
            <a:spLocks noChangeAspect="1"/>
          </p:cNvSpPr>
          <p:nvPr/>
        </p:nvSpPr>
        <p:spPr>
          <a:xfrm>
            <a:off x="1814399" y="5062002"/>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1833060" y="5749281"/>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1168963" y="5426563"/>
            <a:ext cx="91440" cy="91440"/>
          </a:xfrm>
          <a:prstGeom prst="ellipse">
            <a:avLst/>
          </a:prstGeom>
          <a:solidFill>
            <a:srgbClr val="15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a:off x="3093747" y="3805065"/>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3264808" y="3322987"/>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2745405" y="3400743"/>
            <a:ext cx="91440" cy="91440"/>
          </a:xfrm>
          <a:prstGeom prst="ellipse">
            <a:avLst/>
          </a:prstGeom>
          <a:solidFill>
            <a:srgbClr val="FF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2310547" y="3661049"/>
            <a:ext cx="91440" cy="9144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716593" y="3095768"/>
            <a:ext cx="1279348" cy="120929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7"/>
          <a:stretch>
            <a:fillRect/>
          </a:stretch>
        </p:blipFill>
        <p:spPr>
          <a:xfrm>
            <a:off x="7483707" y="4998107"/>
            <a:ext cx="409575" cy="352425"/>
          </a:xfrm>
          <a:prstGeom prst="rect">
            <a:avLst/>
          </a:prstGeom>
        </p:spPr>
      </p:pic>
      <p:pic>
        <p:nvPicPr>
          <p:cNvPr id="26" name="Picture 25"/>
          <p:cNvPicPr>
            <a:picLocks noChangeAspect="1"/>
          </p:cNvPicPr>
          <p:nvPr/>
        </p:nvPicPr>
        <p:blipFill>
          <a:blip r:embed="rId5"/>
          <a:stretch>
            <a:fillRect/>
          </a:stretch>
        </p:blipFill>
        <p:spPr>
          <a:xfrm>
            <a:off x="7493231" y="5649878"/>
            <a:ext cx="390525" cy="381000"/>
          </a:xfrm>
          <a:prstGeom prst="rect">
            <a:avLst/>
          </a:prstGeom>
        </p:spPr>
      </p:pic>
      <p:pic>
        <p:nvPicPr>
          <p:cNvPr id="27" name="Picture 26"/>
          <p:cNvPicPr>
            <a:picLocks noChangeAspect="1"/>
          </p:cNvPicPr>
          <p:nvPr/>
        </p:nvPicPr>
        <p:blipFill>
          <a:blip r:embed="rId6"/>
          <a:stretch>
            <a:fillRect/>
          </a:stretch>
        </p:blipFill>
        <p:spPr>
          <a:xfrm>
            <a:off x="7533904" y="6330224"/>
            <a:ext cx="314325" cy="381000"/>
          </a:xfrm>
          <a:prstGeom prst="rect">
            <a:avLst/>
          </a:prstGeom>
        </p:spPr>
      </p:pic>
      <p:pic>
        <p:nvPicPr>
          <p:cNvPr id="28" name="Picture 27"/>
          <p:cNvPicPr>
            <a:picLocks noChangeAspect="1"/>
          </p:cNvPicPr>
          <p:nvPr/>
        </p:nvPicPr>
        <p:blipFill>
          <a:blip r:embed="rId4"/>
          <a:stretch>
            <a:fillRect/>
          </a:stretch>
        </p:blipFill>
        <p:spPr>
          <a:xfrm>
            <a:off x="5757466" y="4872922"/>
            <a:ext cx="447675" cy="590550"/>
          </a:xfrm>
          <a:prstGeom prst="rect">
            <a:avLst/>
          </a:prstGeom>
        </p:spPr>
      </p:pic>
      <p:pic>
        <p:nvPicPr>
          <p:cNvPr id="29" name="Picture 28"/>
          <p:cNvPicPr>
            <a:picLocks noChangeAspect="1"/>
          </p:cNvPicPr>
          <p:nvPr/>
        </p:nvPicPr>
        <p:blipFill>
          <a:blip r:embed="rId2"/>
          <a:stretch>
            <a:fillRect/>
          </a:stretch>
        </p:blipFill>
        <p:spPr>
          <a:xfrm>
            <a:off x="5772928" y="5602253"/>
            <a:ext cx="438150" cy="476250"/>
          </a:xfrm>
          <a:prstGeom prst="rect">
            <a:avLst/>
          </a:prstGeom>
        </p:spPr>
      </p:pic>
      <p:pic>
        <p:nvPicPr>
          <p:cNvPr id="30" name="Picture 29"/>
          <p:cNvPicPr>
            <a:picLocks noChangeAspect="1"/>
          </p:cNvPicPr>
          <p:nvPr/>
        </p:nvPicPr>
        <p:blipFill>
          <a:blip r:embed="rId3"/>
          <a:stretch>
            <a:fillRect/>
          </a:stretch>
        </p:blipFill>
        <p:spPr>
          <a:xfrm>
            <a:off x="5724128" y="6284168"/>
            <a:ext cx="514350" cy="457200"/>
          </a:xfrm>
          <a:prstGeom prst="rect">
            <a:avLst/>
          </a:prstGeom>
        </p:spPr>
      </p:pic>
      <p:sp>
        <p:nvSpPr>
          <p:cNvPr id="31" name="TextBox 30"/>
          <p:cNvSpPr txBox="1">
            <a:spLocks noChangeArrowheads="1"/>
          </p:cNvSpPr>
          <p:nvPr/>
        </p:nvSpPr>
        <p:spPr bwMode="auto">
          <a:xfrm>
            <a:off x="74457" y="1401994"/>
            <a:ext cx="897572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به عنوان مثال می‏خواهیم دو کاراکتر 2 و 5 را بازشناسی کنیم</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داده‏های آموزشی</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داده آزمون</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
        <p:nvSpPr>
          <p:cNvPr id="33" name="TextBox 32"/>
          <p:cNvSpPr txBox="1">
            <a:spLocks noChangeArrowheads="1"/>
          </p:cNvSpPr>
          <p:nvPr/>
        </p:nvSpPr>
        <p:spPr bwMode="auto">
          <a:xfrm>
            <a:off x="7559023"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FF00FF"/>
                </a:solidFill>
                <a:latin typeface="Cambria Math" panose="02040503050406030204" pitchFamily="18" charset="0"/>
                <a:ea typeface="Cambria Math" panose="02040503050406030204" pitchFamily="18" charset="0"/>
                <a:cs typeface="B Nazanin" panose="00000400000000000000" pitchFamily="2" charset="-78"/>
              </a:rPr>
              <a:t>2</a:t>
            </a:r>
            <a:endParaRPr lang="en-US" altLang="en-US" dirty="0">
              <a:solidFill>
                <a:srgbClr val="FF00FF"/>
              </a:solidFill>
              <a:latin typeface="Cambria Math" panose="02040503050406030204" pitchFamily="18" charset="0"/>
              <a:ea typeface="Cambria Math" panose="02040503050406030204" pitchFamily="18" charset="0"/>
              <a:cs typeface="B Nazanin" panose="00000400000000000000" pitchFamily="2" charset="-78"/>
            </a:endParaRPr>
          </a:p>
        </p:txBody>
      </p:sp>
      <p:sp>
        <p:nvSpPr>
          <p:cNvPr id="34" name="TextBox 33"/>
          <p:cNvSpPr txBox="1">
            <a:spLocks noChangeArrowheads="1"/>
          </p:cNvSpPr>
          <p:nvPr/>
        </p:nvSpPr>
        <p:spPr bwMode="auto">
          <a:xfrm>
            <a:off x="5870882"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15D2FF"/>
                </a:solidFill>
                <a:latin typeface="Cambria Math" panose="02040503050406030204" pitchFamily="18" charset="0"/>
                <a:ea typeface="Cambria Math" panose="02040503050406030204" pitchFamily="18" charset="0"/>
                <a:cs typeface="B Nazanin" panose="00000400000000000000" pitchFamily="2" charset="-78"/>
              </a:rPr>
              <a:t>5</a:t>
            </a:r>
            <a:endParaRPr lang="en-US" altLang="en-US" dirty="0">
              <a:solidFill>
                <a:srgbClr val="15D2FF"/>
              </a:solidFill>
              <a:latin typeface="Cambria Math" panose="02040503050406030204" pitchFamily="18" charset="0"/>
              <a:ea typeface="Cambria Math" panose="02040503050406030204" pitchFamily="18" charset="0"/>
              <a:cs typeface="B Nazanin" panose="00000400000000000000" pitchFamily="2" charset="-78"/>
            </a:endParaRPr>
          </a:p>
        </p:txBody>
      </p:sp>
      <p:pic>
        <p:nvPicPr>
          <p:cNvPr id="35" name="Picture 34"/>
          <p:cNvPicPr>
            <a:picLocks noChangeAspect="1"/>
          </p:cNvPicPr>
          <p:nvPr/>
        </p:nvPicPr>
        <p:blipFill>
          <a:blip r:embed="rId8"/>
          <a:stretch>
            <a:fillRect/>
          </a:stretch>
        </p:blipFill>
        <p:spPr>
          <a:xfrm>
            <a:off x="6677736" y="4944076"/>
            <a:ext cx="333375" cy="457200"/>
          </a:xfrm>
          <a:prstGeom prst="rect">
            <a:avLst/>
          </a:prstGeom>
        </p:spPr>
      </p:pic>
      <p:sp>
        <p:nvSpPr>
          <p:cNvPr id="36" name="TextBox 35"/>
          <p:cNvSpPr txBox="1">
            <a:spLocks noChangeArrowheads="1"/>
          </p:cNvSpPr>
          <p:nvPr/>
        </p:nvSpPr>
        <p:spPr bwMode="auto">
          <a:xfrm>
            <a:off x="6677736" y="4149080"/>
            <a:ext cx="33425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marL="0" indent="0" algn="just" rtl="1">
              <a:lnSpc>
                <a:spcPct val="125000"/>
              </a:lnSpc>
              <a:spcBef>
                <a:spcPct val="0"/>
              </a:spcBef>
              <a:buNone/>
            </a:pPr>
            <a:r>
              <a:rPr lang="fa-IR" altLang="en-US" dirty="0" smtClean="0">
                <a:solidFill>
                  <a:srgbClr val="00B050"/>
                </a:solidFill>
                <a:latin typeface="Cambria Math" panose="02040503050406030204" pitchFamily="18" charset="0"/>
                <a:ea typeface="Cambria Math" panose="02040503050406030204" pitchFamily="18" charset="0"/>
                <a:cs typeface="B Nazanin" panose="00000400000000000000" pitchFamily="2" charset="-78"/>
              </a:rPr>
              <a:t>؟</a:t>
            </a:r>
            <a:endParaRPr lang="en-US" altLang="en-US" dirty="0">
              <a:solidFill>
                <a:srgbClr val="00B050"/>
              </a:solidFill>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41165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animEffect transition="in" filter="fade">
                                      <p:cBhvr>
                                        <p:cTn id="7" dur="500"/>
                                        <p:tgtEl>
                                          <p:spTgt spid="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xEl>
                                              <p:pRg st="1" end="1"/>
                                            </p:txEl>
                                          </p:spTgt>
                                        </p:tgtEl>
                                        <p:attrNameLst>
                                          <p:attrName>style.visibility</p:attrName>
                                        </p:attrNameLst>
                                      </p:cBhvr>
                                      <p:to>
                                        <p:strVal val="visible"/>
                                      </p:to>
                                    </p:set>
                                    <p:animEffect transition="in" filter="fade">
                                      <p:cBhvr>
                                        <p:cTn id="12" dur="500"/>
                                        <p:tgtEl>
                                          <p:spTgt spid="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500"/>
                                        <p:tgtEl>
                                          <p:spTgt spid="33">
                                            <p:txEl>
                                              <p:pRg st="0" end="0"/>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up)">
                                      <p:cBhvr>
                                        <p:cTn id="21" dur="500"/>
                                        <p:tgtEl>
                                          <p:spTgt spid="25"/>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up)">
                                      <p:cBhvr>
                                        <p:cTn id="25" dur="500"/>
                                        <p:tgtEl>
                                          <p:spTgt spid="26"/>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up)">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4">
                                            <p:txEl>
                                              <p:pRg st="0" end="0"/>
                                            </p:txEl>
                                          </p:spTgt>
                                        </p:tgtEl>
                                        <p:attrNameLst>
                                          <p:attrName>style.visibility</p:attrName>
                                        </p:attrNameLst>
                                      </p:cBhvr>
                                      <p:to>
                                        <p:strVal val="visible"/>
                                      </p:to>
                                    </p:set>
                                    <p:animEffect transition="in" filter="fade">
                                      <p:cBhvr>
                                        <p:cTn id="34" dur="500"/>
                                        <p:tgtEl>
                                          <p:spTgt spid="34">
                                            <p:txEl>
                                              <p:pRg st="0" end="0"/>
                                            </p:txEl>
                                          </p:spTgt>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wipe(up)">
                                      <p:cBhvr>
                                        <p:cTn id="38" dur="500"/>
                                        <p:tgtEl>
                                          <p:spTgt spid="28"/>
                                        </p:tgtEl>
                                      </p:cBhvr>
                                    </p:animEffect>
                                  </p:childTnLst>
                                </p:cTn>
                              </p:par>
                            </p:childTnLst>
                          </p:cTn>
                        </p:par>
                        <p:par>
                          <p:cTn id="39" fill="hold">
                            <p:stCondLst>
                              <p:cond delay="1000"/>
                            </p:stCondLst>
                            <p:childTnLst>
                              <p:par>
                                <p:cTn id="40" presetID="22" presetClass="entr" presetSubtype="1"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up)">
                                      <p:cBhvr>
                                        <p:cTn id="42" dur="500"/>
                                        <p:tgtEl>
                                          <p:spTgt spid="29"/>
                                        </p:tgtEl>
                                      </p:cBhvr>
                                    </p:animEffect>
                                  </p:childTnLst>
                                </p:cTn>
                              </p:par>
                            </p:childTnLst>
                          </p:cTn>
                        </p:par>
                        <p:par>
                          <p:cTn id="43" fill="hold">
                            <p:stCondLst>
                              <p:cond delay="1500"/>
                            </p:stCondLst>
                            <p:childTnLst>
                              <p:par>
                                <p:cTn id="44" presetID="22" presetClass="entr" presetSubtype="1"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1">
                                            <p:txEl>
                                              <p:pRg st="2" end="2"/>
                                            </p:txEl>
                                          </p:spTgt>
                                        </p:tgtEl>
                                        <p:attrNameLst>
                                          <p:attrName>style.visibility</p:attrName>
                                        </p:attrNameLst>
                                      </p:cBhvr>
                                      <p:to>
                                        <p:strVal val="visible"/>
                                      </p:to>
                                    </p:set>
                                    <p:animEffect transition="in" filter="fade">
                                      <p:cBhvr>
                                        <p:cTn id="51" dur="500"/>
                                        <p:tgtEl>
                                          <p:spTgt spid="31">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fade">
                                      <p:cBhvr>
                                        <p:cTn id="56" dur="500"/>
                                        <p:tgtEl>
                                          <p:spTgt spid="36">
                                            <p:txEl>
                                              <p:pRg st="0" end="0"/>
                                            </p:txEl>
                                          </p:spTgt>
                                        </p:tgtEl>
                                      </p:cBhvr>
                                    </p:animEffect>
                                  </p:childTnLst>
                                </p:cTn>
                              </p:par>
                            </p:childTnLst>
                          </p:cTn>
                        </p:par>
                        <p:par>
                          <p:cTn id="57" fill="hold">
                            <p:stCondLst>
                              <p:cond delay="500"/>
                            </p:stCondLst>
                            <p:childTnLst>
                              <p:par>
                                <p:cTn id="58" presetID="22" presetClass="entr" presetSubtype="1" fill="hold"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up)">
                                      <p:cBhvr>
                                        <p:cTn id="60" dur="500"/>
                                        <p:tgtEl>
                                          <p:spTgt spid="3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10" presetClass="entr" presetSubtype="0" fill="hold" nodeType="with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fade">
                                      <p:cBhvr>
                                        <p:cTn id="73" dur="500"/>
                                        <p:tgtEl>
                                          <p:spTgt spid="1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par>
                          <p:cTn id="84" fill="hold">
                            <p:stCondLst>
                              <p:cond delay="1000"/>
                            </p:stCondLst>
                            <p:childTnLst>
                              <p:par>
                                <p:cTn id="85" presetID="10" presetClass="entr" presetSubtype="0" fill="hold" grpId="0"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0"/>
                                  </p:stCondLst>
                                  <p:childTnLst>
                                    <p:set>
                                      <p:cBhvr>
                                        <p:cTn id="89" dur="1" fill="hold">
                                          <p:stCondLst>
                                            <p:cond delay="0"/>
                                          </p:stCondLst>
                                        </p:cTn>
                                        <p:tgtEl>
                                          <p:spTgt spid="14"/>
                                        </p:tgtEl>
                                        <p:attrNameLst>
                                          <p:attrName>style.visibility</p:attrName>
                                        </p:attrNameLst>
                                      </p:cBhvr>
                                      <p:to>
                                        <p:strVal val="visible"/>
                                      </p:to>
                                    </p:set>
                                    <p:animEffect transition="in" filter="fade">
                                      <p:cBhvr>
                                        <p:cTn id="90" dur="500"/>
                                        <p:tgtEl>
                                          <p:spTgt spid="14"/>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nodeType="withEffect">
                                  <p:stCondLst>
                                    <p:cond delay="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childTnLst>
                          </p:cTn>
                        </p:par>
                        <p:par>
                          <p:cTn id="98" fill="hold">
                            <p:stCondLst>
                              <p:cond delay="2000"/>
                            </p:stCondLst>
                            <p:childTnLst>
                              <p:par>
                                <p:cTn id="99" presetID="10" presetClass="entr" presetSubtype="0" fill="hold" grpId="0" nodeType="after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par>
                                <p:cTn id="102" presetID="10" presetClass="entr" presetSubtype="0" fill="hold" nodeType="withEffect">
                                  <p:stCondLst>
                                    <p:cond delay="0"/>
                                  </p:stCondLst>
                                  <p:childTnLst>
                                    <p:set>
                                      <p:cBhvr>
                                        <p:cTn id="103" dur="1" fill="hold">
                                          <p:stCondLst>
                                            <p:cond delay="0"/>
                                          </p:stCondLst>
                                        </p:cTn>
                                        <p:tgtEl>
                                          <p:spTgt spid="12"/>
                                        </p:tgtEl>
                                        <p:attrNameLst>
                                          <p:attrName>style.visibility</p:attrName>
                                        </p:attrNameLst>
                                      </p:cBhvr>
                                      <p:to>
                                        <p:strVal val="visible"/>
                                      </p:to>
                                    </p:set>
                                    <p:animEffect transition="in" filter="fade">
                                      <p:cBhvr>
                                        <p:cTn id="104" dur="500"/>
                                        <p:tgtEl>
                                          <p:spTgt spid="12"/>
                                        </p:tgtEl>
                                      </p:cBhvr>
                                    </p:animEffect>
                                  </p:childTnLst>
                                </p:cTn>
                              </p:par>
                            </p:childTnLst>
                          </p:cTn>
                        </p:par>
                        <p:par>
                          <p:cTn id="105" fill="hold">
                            <p:stCondLst>
                              <p:cond delay="2500"/>
                            </p:stCondLst>
                            <p:childTnLst>
                              <p:par>
                                <p:cTn id="106" presetID="10" presetClass="entr" presetSubtype="0" fill="hold" grpId="0" nodeType="afterEffect">
                                  <p:stCondLst>
                                    <p:cond delay="0"/>
                                  </p:stCondLst>
                                  <p:childTnLst>
                                    <p:set>
                                      <p:cBhvr>
                                        <p:cTn id="107" dur="1" fill="hold">
                                          <p:stCondLst>
                                            <p:cond delay="0"/>
                                          </p:stCondLst>
                                        </p:cTn>
                                        <p:tgtEl>
                                          <p:spTgt spid="19"/>
                                        </p:tgtEl>
                                        <p:attrNameLst>
                                          <p:attrName>style.visibility</p:attrName>
                                        </p:attrNameLst>
                                      </p:cBhvr>
                                      <p:to>
                                        <p:strVal val="visible"/>
                                      </p:to>
                                    </p:set>
                                    <p:animEffect transition="in" filter="fade">
                                      <p:cBhvr>
                                        <p:cTn id="108" dur="500"/>
                                        <p:tgtEl>
                                          <p:spTgt spid="19"/>
                                        </p:tgtEl>
                                      </p:cBhvr>
                                    </p:animEffect>
                                  </p:childTnLst>
                                </p:cTn>
                              </p:par>
                              <p:par>
                                <p:cTn id="109" presetID="10" presetClass="entr" presetSubtype="0" fill="hold" nodeType="withEffect">
                                  <p:stCondLst>
                                    <p:cond delay="0"/>
                                  </p:stCondLst>
                                  <p:childTnLst>
                                    <p:set>
                                      <p:cBhvr>
                                        <p:cTn id="110" dur="1" fill="hold">
                                          <p:stCondLst>
                                            <p:cond delay="0"/>
                                          </p:stCondLst>
                                        </p:cTn>
                                        <p:tgtEl>
                                          <p:spTgt spid="8"/>
                                        </p:tgtEl>
                                        <p:attrNameLst>
                                          <p:attrName>style.visibility</p:attrName>
                                        </p:attrNameLst>
                                      </p:cBhvr>
                                      <p:to>
                                        <p:strVal val="visible"/>
                                      </p:to>
                                    </p:set>
                                    <p:animEffect transition="in" filter="fade">
                                      <p:cBhvr>
                                        <p:cTn id="111" dur="500"/>
                                        <p:tgtEl>
                                          <p:spTgt spid="8"/>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500"/>
                                        <p:tgtEl>
                                          <p:spTgt spid="23"/>
                                        </p:tgtEl>
                                      </p:cBhvr>
                                    </p:animEffect>
                                  </p:childTnLst>
                                </p:cTn>
                              </p:par>
                              <p:par>
                                <p:cTn id="117" presetID="10" presetClass="entr" presetSubtype="0" fill="hold" nodeType="withEffect">
                                  <p:stCondLst>
                                    <p:cond delay="0"/>
                                  </p:stCondLst>
                                  <p:childTnLst>
                                    <p:set>
                                      <p:cBhvr>
                                        <p:cTn id="118" dur="1" fill="hold">
                                          <p:stCondLst>
                                            <p:cond delay="0"/>
                                          </p:stCondLst>
                                        </p:cTn>
                                        <p:tgtEl>
                                          <p:spTgt spid="16"/>
                                        </p:tgtEl>
                                        <p:attrNameLst>
                                          <p:attrName>style.visibility</p:attrName>
                                        </p:attrNameLst>
                                      </p:cBhvr>
                                      <p:to>
                                        <p:strVal val="visible"/>
                                      </p:to>
                                    </p:set>
                                    <p:animEffect transition="in" filter="fade">
                                      <p:cBhvr>
                                        <p:cTn id="119" dur="500"/>
                                        <p:tgtEl>
                                          <p:spTgt spid="16"/>
                                        </p:tgtEl>
                                      </p:cBhvr>
                                    </p:animEffect>
                                  </p:childTnLst>
                                </p:cTn>
                              </p:par>
                            </p:childTnLst>
                          </p:cTn>
                        </p:par>
                      </p:childTnLst>
                    </p:cTn>
                  </p:par>
                  <p:par>
                    <p:cTn id="120" fill="hold">
                      <p:stCondLst>
                        <p:cond delay="indefinite"/>
                      </p:stCondLst>
                      <p:childTnLst>
                        <p:par>
                          <p:cTn id="121" fill="hold">
                            <p:stCondLst>
                              <p:cond delay="0"/>
                            </p:stCondLst>
                            <p:childTnLst>
                              <p:par>
                                <p:cTn id="122" presetID="53" presetClass="entr" presetSubtype="16" fill="hold" grpId="0" nodeType="clickEffect">
                                  <p:stCondLst>
                                    <p:cond delay="0"/>
                                  </p:stCondLst>
                                  <p:childTnLst>
                                    <p:set>
                                      <p:cBhvr>
                                        <p:cTn id="123" dur="1" fill="hold">
                                          <p:stCondLst>
                                            <p:cond delay="0"/>
                                          </p:stCondLst>
                                        </p:cTn>
                                        <p:tgtEl>
                                          <p:spTgt spid="24"/>
                                        </p:tgtEl>
                                        <p:attrNameLst>
                                          <p:attrName>style.visibility</p:attrName>
                                        </p:attrNameLst>
                                      </p:cBhvr>
                                      <p:to>
                                        <p:strVal val="visible"/>
                                      </p:to>
                                    </p:set>
                                    <p:anim calcmode="lin" valueType="num">
                                      <p:cBhvr>
                                        <p:cTn id="124" dur="500" fill="hold"/>
                                        <p:tgtEl>
                                          <p:spTgt spid="24"/>
                                        </p:tgtEl>
                                        <p:attrNameLst>
                                          <p:attrName>ppt_w</p:attrName>
                                        </p:attrNameLst>
                                      </p:cBhvr>
                                      <p:tavLst>
                                        <p:tav tm="0">
                                          <p:val>
                                            <p:fltVal val="0"/>
                                          </p:val>
                                        </p:tav>
                                        <p:tav tm="100000">
                                          <p:val>
                                            <p:strVal val="#ppt_w"/>
                                          </p:val>
                                        </p:tav>
                                      </p:tavLst>
                                    </p:anim>
                                    <p:anim calcmode="lin" valueType="num">
                                      <p:cBhvr>
                                        <p:cTn id="125" dur="500" fill="hold"/>
                                        <p:tgtEl>
                                          <p:spTgt spid="24"/>
                                        </p:tgtEl>
                                        <p:attrNameLst>
                                          <p:attrName>ppt_h</p:attrName>
                                        </p:attrNameLst>
                                      </p:cBhvr>
                                      <p:tavLst>
                                        <p:tav tm="0">
                                          <p:val>
                                            <p:fltVal val="0"/>
                                          </p:val>
                                        </p:tav>
                                        <p:tav tm="100000">
                                          <p:val>
                                            <p:strVal val="#ppt_h"/>
                                          </p:val>
                                        </p:tav>
                                      </p:tavLst>
                                    </p:anim>
                                    <p:animEffect transition="in" filter="fade">
                                      <p:cBhvr>
                                        <p:cTn id="1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sz="6000" dirty="0"/>
              <a:t>شبکه کانولوشنی برای طبقه‏بندی</a:t>
            </a:r>
            <a:endParaRPr lang="en-US" sz="6000"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90</a:t>
            </a:fld>
            <a:endParaRPr lang="en-US" altLang="en-US"/>
          </a:p>
        </p:txBody>
      </p:sp>
      <p:pic>
        <p:nvPicPr>
          <p:cNvPr id="4" name="Picture 3"/>
          <p:cNvPicPr>
            <a:picLocks noChangeAspect="1"/>
          </p:cNvPicPr>
          <p:nvPr/>
        </p:nvPicPr>
        <p:blipFill>
          <a:blip r:embed="rId2"/>
          <a:stretch>
            <a:fillRect/>
          </a:stretch>
        </p:blipFill>
        <p:spPr>
          <a:xfrm>
            <a:off x="122238" y="1988840"/>
            <a:ext cx="8886825" cy="4248150"/>
          </a:xfrm>
          <a:prstGeom prst="rect">
            <a:avLst/>
          </a:prstGeom>
        </p:spPr>
      </p:pic>
    </p:spTree>
    <p:extLst>
      <p:ext uri="{BB962C8B-B14F-4D97-AF65-F5344CB8AC3E}">
        <p14:creationId xmlns:p14="http://schemas.microsoft.com/office/powerpoint/2010/main" val="346672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4064122"/>
            <a:ext cx="9163359" cy="2677246"/>
          </a:xfrm>
          <a:prstGeom prst="rect">
            <a:avLst/>
          </a:prstGeom>
        </p:spPr>
      </p:pic>
      <p:sp>
        <p:nvSpPr>
          <p:cNvPr id="2" name="Title 1"/>
          <p:cNvSpPr>
            <a:spLocks noGrp="1"/>
          </p:cNvSpPr>
          <p:nvPr>
            <p:ph type="title"/>
          </p:nvPr>
        </p:nvSpPr>
        <p:spPr/>
        <p:txBody>
          <a:bodyPr/>
          <a:lstStyle/>
          <a:p>
            <a:r>
              <a:rPr lang="fa-IR" dirty="0"/>
              <a:t>شبکه </a:t>
            </a:r>
            <a:r>
              <a:rPr lang="en-US" sz="6000" dirty="0"/>
              <a:t>LeNet-5</a:t>
            </a:r>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91</a:t>
            </a:fld>
            <a:endParaRPr lang="en-US" altLang="en-US"/>
          </a:p>
        </p:txBody>
      </p:sp>
      <p:sp>
        <p:nvSpPr>
          <p:cNvPr id="4" name="TextBox 3"/>
          <p:cNvSpPr txBox="1">
            <a:spLocks noChangeArrowheads="1"/>
          </p:cNvSpPr>
          <p:nvPr/>
        </p:nvSpPr>
        <p:spPr bwMode="auto">
          <a:xfrm>
            <a:off x="74457" y="1367927"/>
            <a:ext cx="8975725"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شبکه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LeNet-5</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در سال 1998 برای شناسایی اعداد و حروف دستنویس پیشنهاد شد</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این شبکه تنها دارای 5 لایه آموزشی است: 2 لایه کانولوشنی و 3 لایه کاملا متصل</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6191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شبکه </a:t>
            </a:r>
            <a:r>
              <a:rPr lang="en-US" sz="6000" dirty="0"/>
              <a:t>LeNet-5</a:t>
            </a:r>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92</a:t>
            </a:fld>
            <a:endParaRPr lang="en-US" altLang="en-US"/>
          </a:p>
        </p:txBody>
      </p:sp>
      <p:pic>
        <p:nvPicPr>
          <p:cNvPr id="10" name="Picture 9"/>
          <p:cNvPicPr>
            <a:picLocks noChangeAspect="1"/>
          </p:cNvPicPr>
          <p:nvPr/>
        </p:nvPicPr>
        <p:blipFill>
          <a:blip r:embed="rId2"/>
          <a:stretch>
            <a:fillRect/>
          </a:stretch>
        </p:blipFill>
        <p:spPr>
          <a:xfrm>
            <a:off x="67767" y="1495872"/>
            <a:ext cx="7829550" cy="5276850"/>
          </a:xfrm>
          <a:prstGeom prst="rect">
            <a:avLst/>
          </a:prstGeom>
        </p:spPr>
      </p:pic>
    </p:spTree>
    <p:extLst>
      <p:ext uri="{BB962C8B-B14F-4D97-AF65-F5344CB8AC3E}">
        <p14:creationId xmlns:p14="http://schemas.microsoft.com/office/powerpoint/2010/main" val="340794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2715"/>
          <a:stretch/>
        </p:blipFill>
        <p:spPr>
          <a:xfrm>
            <a:off x="3420234" y="2182787"/>
            <a:ext cx="5832648" cy="4702597"/>
          </a:xfrm>
          <a:prstGeom prst="rect">
            <a:avLst/>
          </a:prstGeom>
        </p:spPr>
      </p:pic>
      <p:sp>
        <p:nvSpPr>
          <p:cNvPr id="2" name="Title 1"/>
          <p:cNvSpPr>
            <a:spLocks noGrp="1"/>
          </p:cNvSpPr>
          <p:nvPr>
            <p:ph type="title"/>
          </p:nvPr>
        </p:nvSpPr>
        <p:spPr/>
        <p:txBody>
          <a:bodyPr/>
          <a:lstStyle/>
          <a:p>
            <a:r>
              <a:rPr lang="fa-IR" dirty="0"/>
              <a:t>شبکه </a:t>
            </a:r>
            <a:r>
              <a:rPr lang="en-US" sz="6000" dirty="0"/>
              <a:t>LeNet-5</a:t>
            </a:r>
            <a:endParaRPr lang="en-US" dirty="0"/>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93</a:t>
            </a:fld>
            <a:endParaRPr lang="en-US" altLang="en-US"/>
          </a:p>
        </p:txBody>
      </p:sp>
      <p:pic>
        <p:nvPicPr>
          <p:cNvPr id="4" name="Picture 3"/>
          <p:cNvPicPr>
            <a:picLocks noChangeAspect="1"/>
          </p:cNvPicPr>
          <p:nvPr/>
        </p:nvPicPr>
        <p:blipFill>
          <a:blip r:embed="rId3"/>
          <a:stretch>
            <a:fillRect/>
          </a:stretch>
        </p:blipFill>
        <p:spPr>
          <a:xfrm>
            <a:off x="29326" y="2509923"/>
            <a:ext cx="5666667" cy="3695238"/>
          </a:xfrm>
          <a:prstGeom prst="rect">
            <a:avLst/>
          </a:prstGeom>
        </p:spPr>
      </p:pic>
      <p:sp>
        <p:nvSpPr>
          <p:cNvPr id="5" name="TextBox 4"/>
          <p:cNvSpPr txBox="1">
            <a:spLocks noChangeArrowheads="1"/>
          </p:cNvSpPr>
          <p:nvPr/>
        </p:nvSpPr>
        <p:spPr bwMode="auto">
          <a:xfrm>
            <a:off x="74457" y="1402562"/>
            <a:ext cx="897572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تعداد پارامترهای این شبکه به مراتب کمتر از 2 مثال قبل است</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190181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7"/>
                                        </p:tgtEl>
                                        <p:attrNameLst>
                                          <p:attrName>style.opacity</p:attrName>
                                        </p:attrNameLst>
                                      </p:cBhvr>
                                      <p:to>
                                        <p:strVal val="0.5"/>
                                      </p:to>
                                    </p:set>
                                    <p:animEffect filter="image" prLst="opacity: 0.5">
                                      <p:cBhvr rctx="IE">
                                        <p:cTn id="12" dur="indefinite"/>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94</a:t>
            </a:fld>
            <a:endParaRPr lang="en-US" altLang="en-US"/>
          </a:p>
        </p:txBody>
      </p:sp>
      <p:sp>
        <p:nvSpPr>
          <p:cNvPr id="4" name="Title 1"/>
          <p:cNvSpPr>
            <a:spLocks noGrp="1"/>
          </p:cNvSpPr>
          <p:nvPr>
            <p:ph type="title"/>
          </p:nvPr>
        </p:nvSpPr>
        <p:spPr>
          <a:xfrm>
            <a:off x="-19359" y="44624"/>
            <a:ext cx="9163359" cy="1143000"/>
          </a:xfrm>
        </p:spPr>
        <p:txBody>
          <a:bodyPr/>
          <a:lstStyle/>
          <a:p>
            <a:r>
              <a:rPr lang="fa-IR" dirty="0"/>
              <a:t>شبکه </a:t>
            </a:r>
            <a:r>
              <a:rPr lang="en-US" sz="6000" dirty="0"/>
              <a:t>LeNet-5</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987" t="19551" r="6688" b="5901"/>
          <a:stretch/>
        </p:blipFill>
        <p:spPr>
          <a:xfrm>
            <a:off x="889912" y="1545407"/>
            <a:ext cx="7344816" cy="5112568"/>
          </a:xfrm>
          <a:prstGeom prst="rect">
            <a:avLst/>
          </a:prstGeom>
        </p:spPr>
      </p:pic>
    </p:spTree>
    <p:extLst>
      <p:ext uri="{BB962C8B-B14F-4D97-AF65-F5344CB8AC3E}">
        <p14:creationId xmlns:p14="http://schemas.microsoft.com/office/powerpoint/2010/main" val="118098331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22607" y="3145300"/>
            <a:ext cx="5666667" cy="3695238"/>
          </a:xfrm>
          <a:prstGeom prst="rect">
            <a:avLst/>
          </a:prstGeom>
        </p:spPr>
      </p:pic>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95</a:t>
            </a:fld>
            <a:endParaRPr lang="en-US" altLang="en-US"/>
          </a:p>
        </p:txBody>
      </p:sp>
      <p:sp>
        <p:nvSpPr>
          <p:cNvPr id="4" name="Title 1"/>
          <p:cNvSpPr>
            <a:spLocks noGrp="1"/>
          </p:cNvSpPr>
          <p:nvPr>
            <p:ph type="title"/>
          </p:nvPr>
        </p:nvSpPr>
        <p:spPr>
          <a:xfrm>
            <a:off x="-19359" y="44624"/>
            <a:ext cx="9163359" cy="1143000"/>
          </a:xfrm>
        </p:spPr>
        <p:txBody>
          <a:bodyPr/>
          <a:lstStyle/>
          <a:p>
            <a:r>
              <a:rPr lang="fa-IR" dirty="0"/>
              <a:t>شبکه </a:t>
            </a:r>
            <a:r>
              <a:rPr lang="en-US" sz="6000" dirty="0"/>
              <a:t>LeNet-5</a:t>
            </a:r>
            <a:endParaRPr lang="en-US" dirty="0"/>
          </a:p>
        </p:txBody>
      </p:sp>
      <p:pic>
        <p:nvPicPr>
          <p:cNvPr id="2" name="Picture 1"/>
          <p:cNvPicPr>
            <a:picLocks noChangeAspect="1"/>
          </p:cNvPicPr>
          <p:nvPr/>
        </p:nvPicPr>
        <p:blipFill>
          <a:blip r:embed="rId3"/>
          <a:stretch>
            <a:fillRect/>
          </a:stretch>
        </p:blipFill>
        <p:spPr>
          <a:xfrm>
            <a:off x="135610" y="2615555"/>
            <a:ext cx="5638095" cy="3685714"/>
          </a:xfrm>
          <a:prstGeom prst="rect">
            <a:avLst/>
          </a:prstGeom>
        </p:spPr>
      </p:pic>
      <p:sp>
        <p:nvSpPr>
          <p:cNvPr id="5" name="TextBox 4"/>
          <p:cNvSpPr txBox="1">
            <a:spLocks noChangeArrowheads="1"/>
          </p:cNvSpPr>
          <p:nvPr/>
        </p:nvSpPr>
        <p:spPr bwMode="auto">
          <a:xfrm>
            <a:off x="74457" y="1355951"/>
            <a:ext cx="897572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تعداد پارامترهای نسخه اصلی </a:t>
            </a:r>
            <a:r>
              <a:rPr lang="en-US" altLang="en-US" dirty="0" smtClean="0">
                <a:latin typeface="Cambria Math" panose="02040503050406030204" pitchFamily="18" charset="0"/>
                <a:ea typeface="Cambria Math" panose="02040503050406030204" pitchFamily="18" charset="0"/>
                <a:cs typeface="B Nazanin" panose="00000400000000000000" pitchFamily="2" charset="-78"/>
              </a:rPr>
              <a:t>LeNet-5</a:t>
            </a: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 بسیار کم بوده است</a:t>
            </a:r>
          </a:p>
          <a:p>
            <a:pPr algn="just" rtl="1">
              <a:lnSpc>
                <a:spcPct val="125000"/>
              </a:lnSpc>
              <a:spcBef>
                <a:spcPct val="0"/>
              </a:spcBef>
            </a:pPr>
            <a:r>
              <a:rPr lang="fa-IR" altLang="en-US" dirty="0" smtClean="0">
                <a:latin typeface="Cambria Math" panose="02040503050406030204" pitchFamily="18" charset="0"/>
                <a:ea typeface="Cambria Math" panose="02040503050406030204" pitchFamily="18" charset="0"/>
                <a:cs typeface="B Nazanin" panose="00000400000000000000" pitchFamily="2" charset="-78"/>
              </a:rPr>
              <a:t>می‏توان تعداد فیلترهای و تعداد واحدها را افزایش داد</a:t>
            </a:r>
            <a:endParaRPr lang="en-US" altLang="en-US" dirty="0">
              <a:latin typeface="Cambria Math" panose="02040503050406030204" pitchFamily="18" charset="0"/>
              <a:ea typeface="Cambria Math" panose="02040503050406030204" pitchFamily="18" charset="0"/>
              <a:cs typeface="B Nazanin" panose="00000400000000000000" pitchFamily="2" charset="-78"/>
            </a:endParaRPr>
          </a:p>
        </p:txBody>
      </p:sp>
    </p:spTree>
    <p:extLst>
      <p:ext uri="{BB962C8B-B14F-4D97-AF65-F5344CB8AC3E}">
        <p14:creationId xmlns:p14="http://schemas.microsoft.com/office/powerpoint/2010/main" val="207567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mph" presetSubtype="0" nodeType="clickEffect">
                                  <p:stCondLst>
                                    <p:cond delay="0"/>
                                  </p:stCondLst>
                                  <p:childTnLst>
                                    <p:set>
                                      <p:cBhvr rctx="PPT">
                                        <p:cTn id="21" dur="indefinite"/>
                                        <p:tgtEl>
                                          <p:spTgt spid="6"/>
                                        </p:tgtEl>
                                        <p:attrNameLst>
                                          <p:attrName>style.opacity</p:attrName>
                                        </p:attrNameLst>
                                      </p:cBhvr>
                                      <p:to>
                                        <p:strVal val="0.5"/>
                                      </p:to>
                                    </p:set>
                                    <p:animEffect filter="image" prLst="opacity: 0.5">
                                      <p:cBhvr rctx="IE">
                                        <p:cTn id="22" dur="indefinite"/>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a:t>شبکه </a:t>
            </a:r>
            <a:r>
              <a:rPr lang="en-US" sz="6000" dirty="0"/>
              <a:t>LeNet-5</a:t>
            </a:r>
          </a:p>
        </p:txBody>
      </p:sp>
      <p:sp>
        <p:nvSpPr>
          <p:cNvPr id="3" name="Slide Number Placeholder 2"/>
          <p:cNvSpPr>
            <a:spLocks noGrp="1"/>
          </p:cNvSpPr>
          <p:nvPr>
            <p:ph type="sldNum" sz="quarter" idx="12"/>
          </p:nvPr>
        </p:nvSpPr>
        <p:spPr/>
        <p:txBody>
          <a:bodyPr/>
          <a:lstStyle/>
          <a:p>
            <a:pPr>
              <a:defRPr/>
            </a:pPr>
            <a:fld id="{3205230B-6D4D-4FED-8478-E28E61513CE3}" type="slidenum">
              <a:rPr lang="en-US" altLang="en-US" smtClean="0"/>
              <a:pPr>
                <a:defRPr/>
              </a:pPr>
              <a:t>96</a:t>
            </a:fld>
            <a:endParaRPr lang="en-US" alt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2987" t="19551" r="6688" b="5901"/>
          <a:stretch/>
        </p:blipFill>
        <p:spPr>
          <a:xfrm>
            <a:off x="889912" y="1572755"/>
            <a:ext cx="7344816" cy="511256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775" t="19550" r="6688" b="5900"/>
          <a:stretch/>
        </p:blipFill>
        <p:spPr>
          <a:xfrm>
            <a:off x="925916" y="1545407"/>
            <a:ext cx="7272808" cy="5112568"/>
          </a:xfrm>
          <a:prstGeom prst="rect">
            <a:avLst/>
          </a:prstGeom>
        </p:spPr>
      </p:pic>
    </p:spTree>
    <p:extLst>
      <p:ext uri="{BB962C8B-B14F-4D97-AF65-F5344CB8AC3E}">
        <p14:creationId xmlns:p14="http://schemas.microsoft.com/office/powerpoint/2010/main" val="402957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2010-08-22T19:22:51Z</outs:dateTime>
      <outs:isPinned>true</outs:isPinned>
    </outs:relatedDate>
    <outs:relatedDate>
      <outs:type>2</outs:type>
      <outs:displayName>Created</outs:displayName>
      <outs:dateTime>2009-12-01T11:12:35Z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fereidooni</outs:displayName>
          <outs:accountName/>
        </outs:relatedPerson>
      </outs:people>
      <outs:source>0</outs:source>
      <outs:isPinned>true</outs:isPinned>
    </outs:relatedPeopleItem>
    <outs:relatedPeopleItem>
      <outs:category>Last modified by</outs:category>
      <outs:people>
        <outs:relatedPerson>
          <outs:displayName>King</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EE1F98C5-3D6C-4BD5-B408-614BDD120D88}">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Equity</Template>
  <TotalTime>29165</TotalTime>
  <Words>2189</Words>
  <Application>Microsoft Office PowerPoint</Application>
  <PresentationFormat>On-screen Show (4:3)</PresentationFormat>
  <Paragraphs>551</Paragraphs>
  <Slides>96</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96</vt:i4>
      </vt:variant>
    </vt:vector>
  </HeadingPairs>
  <TitlesOfParts>
    <vt:vector size="104" baseType="lpstr">
      <vt:lpstr>B Lotus</vt:lpstr>
      <vt:lpstr>Cambria Math</vt:lpstr>
      <vt:lpstr>B Mitra</vt:lpstr>
      <vt:lpstr>B Titr</vt:lpstr>
      <vt:lpstr>Arial</vt:lpstr>
      <vt:lpstr>Calibri</vt:lpstr>
      <vt:lpstr>B Nazanin</vt:lpstr>
      <vt:lpstr>Custom Design</vt:lpstr>
      <vt:lpstr>PowerPoint Presentation</vt:lpstr>
      <vt:lpstr>PowerPoint Presentation</vt:lpstr>
      <vt:lpstr>PowerPoint Presentation</vt:lpstr>
      <vt:lpstr>طبقه‏بندی تصویر</vt:lpstr>
      <vt:lpstr>یادگیری ماشین</vt:lpstr>
      <vt:lpstr>یادگیری ماشین</vt:lpstr>
      <vt:lpstr>PowerPoint Presentation</vt:lpstr>
      <vt:lpstr>نزدیکترین همسایه</vt:lpstr>
      <vt:lpstr>نزدیکترین همسایه</vt:lpstr>
      <vt:lpstr>فاصله L1</vt:lpstr>
      <vt:lpstr>کد نزدیکترین همسایه</vt:lpstr>
      <vt:lpstr>مجموعه داده CIFAR-10</vt:lpstr>
      <vt:lpstr>نتایج نزدیکترین همسایه</vt:lpstr>
      <vt:lpstr>نتایج نزدیکترین همسایه</vt:lpstr>
      <vt:lpstr>استفاده از kNN</vt:lpstr>
      <vt:lpstr>نزدیکترین مرکز</vt:lpstr>
      <vt:lpstr>شناسایی حالت چهره</vt:lpstr>
      <vt:lpstr>PowerPoint Presentation</vt:lpstr>
      <vt:lpstr>طبقه‏بندی خطی و شبکه عصبی</vt:lpstr>
      <vt:lpstr>طبقه‏بندی خطی</vt:lpstr>
      <vt:lpstr>طبقه‏بندی خطی</vt:lpstr>
      <vt:lpstr>طبقه‏بندی خطی</vt:lpstr>
      <vt:lpstr>نمایش ماتریس‏های وزن</vt:lpstr>
      <vt:lpstr>نمایش ماتریس‏های وزن</vt:lpstr>
      <vt:lpstr>دیدگاه هندسی طبقه‏بند خطی</vt:lpstr>
      <vt:lpstr>تعیین وزن‏ها</vt:lpstr>
      <vt:lpstr>تابع هزینه</vt:lpstr>
      <vt:lpstr>تابع هزینه SVM</vt:lpstr>
      <vt:lpstr>تابع هزینه SVM</vt:lpstr>
      <vt:lpstr>طبقه‏بند Softmax</vt:lpstr>
      <vt:lpstr>طبقه‏بند Softmax</vt:lpstr>
      <vt:lpstr>مقایسه SVM و Softmax</vt:lpstr>
      <vt:lpstr>بهینه‏سازی</vt:lpstr>
      <vt:lpstr>حرکت در مسیر شیب</vt:lpstr>
      <vt:lpstr>محدودیت‏های طبقه‏بند خطی</vt:lpstr>
      <vt:lpstr>استخراج ویژگی</vt:lpstr>
      <vt:lpstr>طبقه‏بندی خطی</vt:lpstr>
      <vt:lpstr>PowerPoint Presentation</vt:lpstr>
      <vt:lpstr>شبکه‏های عصبی</vt:lpstr>
      <vt:lpstr>شبکه‏های عصبی</vt:lpstr>
      <vt:lpstr>شبکه عصبی 3 لایه</vt:lpstr>
      <vt:lpstr>توابع فعال‏سازی</vt:lpstr>
      <vt:lpstr>یادگیری عمیق</vt:lpstr>
      <vt:lpstr>یادگیری عمیق</vt:lpstr>
      <vt:lpstr>شبکه‏های عصبی عمیق</vt:lpstr>
      <vt:lpstr>PowerPoint Presentation</vt:lpstr>
      <vt:lpstr>شبکه‏های عصبی کانولوشنی</vt:lpstr>
      <vt:lpstr>لایه کانولوشنی</vt:lpstr>
      <vt:lpstr>لایه کانولوشنی</vt:lpstr>
      <vt:lpstr>شبکه کانولوشنی ConvNet</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کانولوشن</vt:lpstr>
      <vt:lpstr>شبکه کانولوشنی</vt:lpstr>
      <vt:lpstr>لایه کانولوشنی</vt:lpstr>
      <vt:lpstr>لایه کانولوشنی</vt:lpstr>
      <vt:lpstr>لایه کانولوشنی در Keras</vt:lpstr>
      <vt:lpstr>دیدگاه نورونی به لایه کانولوشنی</vt:lpstr>
      <vt:lpstr>دیدگاه نورونی به لایه کانولوشنی</vt:lpstr>
      <vt:lpstr>دیدگاه نورونی به لایه کانولوشنی</vt:lpstr>
      <vt:lpstr>لایه کاملا متصل</vt:lpstr>
      <vt:lpstr>لایه کاملا متصل در Keras</vt:lpstr>
      <vt:lpstr>شبکه کانولوشنی برای طبقه‏بندی</vt:lpstr>
      <vt:lpstr>مثال</vt:lpstr>
      <vt:lpstr>مثال</vt:lpstr>
      <vt:lpstr>مثال</vt:lpstr>
      <vt:lpstr>مثال</vt:lpstr>
      <vt:lpstr>مثال</vt:lpstr>
      <vt:lpstr>لایه Pooling</vt:lpstr>
      <vt:lpstr>لایه Pooling</vt:lpstr>
      <vt:lpstr>لایه Pooling</vt:lpstr>
      <vt:lpstr>شبکه کانولوشنی برای طبقه‏بندی</vt:lpstr>
      <vt:lpstr>شبکه LeNet-5</vt:lpstr>
      <vt:lpstr>شبکه LeNet-5</vt:lpstr>
      <vt:lpstr>شبکه LeNet-5</vt:lpstr>
      <vt:lpstr>شبکه LeNet-5</vt:lpstr>
      <vt:lpstr>شبکه LeNet-5</vt:lpstr>
      <vt:lpstr>شبکه LeNet-5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استفاده از تبدیل موجک و شبکه ی عصبی در بازیابی تصاویر دیجیتال</dc:title>
  <dc:creator>fereidooni</dc:creator>
  <cp:lastModifiedBy>Mohammadi</cp:lastModifiedBy>
  <cp:revision>770</cp:revision>
  <dcterms:created xsi:type="dcterms:W3CDTF">2009-12-01T11:12:35Z</dcterms:created>
  <dcterms:modified xsi:type="dcterms:W3CDTF">2019-12-16T10:20:52Z</dcterms:modified>
</cp:coreProperties>
</file>